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60" r:id="rId5"/>
    <p:sldId id="261" r:id="rId6"/>
    <p:sldId id="262" r:id="rId7"/>
    <p:sldId id="263" r:id="rId8"/>
    <p:sldId id="264" r:id="rId9"/>
    <p:sldId id="265" r:id="rId10"/>
    <p:sldId id="266"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Светлый стиль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77" autoAdjust="0"/>
    <p:restoredTop sz="94660"/>
  </p:normalViewPr>
  <p:slideViewPr>
    <p:cSldViewPr snapToGrid="0">
      <p:cViewPr varScale="1">
        <p:scale>
          <a:sx n="114" d="100"/>
          <a:sy n="114" d="100"/>
        </p:scale>
        <p:origin x="138" y="21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Титульный слайд">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ru-RU"/>
              <a:t>Образец заголовка</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ru-RU"/>
              <a:t>Образец подзаголовка</a:t>
            </a:r>
            <a:endParaRPr lang="en-US" dirty="0"/>
          </a:p>
        </p:txBody>
      </p:sp>
      <p:sp>
        <p:nvSpPr>
          <p:cNvPr id="4" name="Date Placeholder 3"/>
          <p:cNvSpPr>
            <a:spLocks noGrp="1"/>
          </p:cNvSpPr>
          <p:nvPr>
            <p:ph type="dt" sz="half" idx="10"/>
          </p:nvPr>
        </p:nvSpPr>
        <p:spPr/>
        <p:txBody>
          <a:bodyPr/>
          <a:lstStyle/>
          <a:p>
            <a:fld id="{8FAA97AD-2A55-4C92-A1B3-F319A676462F}" type="datetimeFigureOut">
              <a:rPr lang="ru-RU" smtClean="0"/>
              <a:t>25.09.2020</a:t>
            </a:fld>
            <a:endParaRPr lang="ru-RU"/>
          </a:p>
        </p:txBody>
      </p:sp>
      <p:sp>
        <p:nvSpPr>
          <p:cNvPr id="5" name="Footer Placeholder 4"/>
          <p:cNvSpPr>
            <a:spLocks noGrp="1"/>
          </p:cNvSpPr>
          <p:nvPr>
            <p:ph type="ftr" sz="quarter" idx="11"/>
          </p:nvPr>
        </p:nvSpPr>
        <p:spPr>
          <a:xfrm>
            <a:off x="5332412" y="5883275"/>
            <a:ext cx="4324044" cy="365125"/>
          </a:xfrm>
        </p:spPr>
        <p:txBody>
          <a:bodyPr/>
          <a:lstStyle/>
          <a:p>
            <a:endParaRPr lang="ru-RU"/>
          </a:p>
        </p:txBody>
      </p:sp>
      <p:sp>
        <p:nvSpPr>
          <p:cNvPr id="6" name="Slide Number Placeholder 5"/>
          <p:cNvSpPr>
            <a:spLocks noGrp="1"/>
          </p:cNvSpPr>
          <p:nvPr>
            <p:ph type="sldNum" sz="quarter" idx="12"/>
          </p:nvPr>
        </p:nvSpPr>
        <p:spPr/>
        <p:txBody>
          <a:bodyPr/>
          <a:lstStyle/>
          <a:p>
            <a:fld id="{4C9F6B10-6790-42A1-96E8-73BCC89CE158}" type="slidenum">
              <a:rPr lang="ru-RU" smtClean="0"/>
              <a:t>‹#›</a:t>
            </a:fld>
            <a:endParaRPr lang="ru-RU"/>
          </a:p>
        </p:txBody>
      </p:sp>
    </p:spTree>
    <p:extLst>
      <p:ext uri="{BB962C8B-B14F-4D97-AF65-F5344CB8AC3E}">
        <p14:creationId xmlns:p14="http://schemas.microsoft.com/office/powerpoint/2010/main" val="39513117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Панорамная фотография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ru-RU"/>
              <a:t>Образец заголовка</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ru-RU"/>
              <a:t>Вставка рисунка</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5" name="Date Placeholder 4"/>
          <p:cNvSpPr>
            <a:spLocks noGrp="1"/>
          </p:cNvSpPr>
          <p:nvPr>
            <p:ph type="dt" sz="half" idx="10"/>
          </p:nvPr>
        </p:nvSpPr>
        <p:spPr/>
        <p:txBody>
          <a:bodyPr/>
          <a:lstStyle/>
          <a:p>
            <a:fld id="{8FAA97AD-2A55-4C92-A1B3-F319A676462F}" type="datetimeFigureOut">
              <a:rPr lang="ru-RU" smtClean="0"/>
              <a:t>25.09.2020</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4C9F6B10-6790-42A1-96E8-73BCC89CE158}" type="slidenum">
              <a:rPr lang="ru-RU" smtClean="0"/>
              <a:t>‹#›</a:t>
            </a:fld>
            <a:endParaRPr lang="ru-RU"/>
          </a:p>
        </p:txBody>
      </p:sp>
    </p:spTree>
    <p:extLst>
      <p:ext uri="{BB962C8B-B14F-4D97-AF65-F5344CB8AC3E}">
        <p14:creationId xmlns:p14="http://schemas.microsoft.com/office/powerpoint/2010/main" val="15951352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Заголовок и подпись">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ru-RU"/>
              <a:t>Образец заголовка</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a:t>Образец текста</a:t>
            </a:r>
          </a:p>
        </p:txBody>
      </p:sp>
      <p:sp>
        <p:nvSpPr>
          <p:cNvPr id="4" name="Date Placeholder 3"/>
          <p:cNvSpPr>
            <a:spLocks noGrp="1"/>
          </p:cNvSpPr>
          <p:nvPr>
            <p:ph type="dt" sz="half" idx="10"/>
          </p:nvPr>
        </p:nvSpPr>
        <p:spPr/>
        <p:txBody>
          <a:bodyPr/>
          <a:lstStyle/>
          <a:p>
            <a:fld id="{8FAA97AD-2A55-4C92-A1B3-F319A676462F}" type="datetimeFigureOut">
              <a:rPr lang="ru-RU" smtClean="0"/>
              <a:t>25.09.2020</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4C9F6B10-6790-42A1-96E8-73BCC89CE158}" type="slidenum">
              <a:rPr lang="ru-RU" smtClean="0"/>
              <a:t>‹#›</a:t>
            </a:fld>
            <a:endParaRPr lang="ru-RU"/>
          </a:p>
        </p:txBody>
      </p:sp>
    </p:spTree>
    <p:extLst>
      <p:ext uri="{BB962C8B-B14F-4D97-AF65-F5344CB8AC3E}">
        <p14:creationId xmlns:p14="http://schemas.microsoft.com/office/powerpoint/2010/main" val="348690232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Цитата с подписью">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ru-RU"/>
              <a:t>Образец заголовка</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ru-RU"/>
              <a:t>Образец текста</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a:t>Образец текста</a:t>
            </a:r>
          </a:p>
        </p:txBody>
      </p:sp>
      <p:sp>
        <p:nvSpPr>
          <p:cNvPr id="4" name="Date Placeholder 3"/>
          <p:cNvSpPr>
            <a:spLocks noGrp="1"/>
          </p:cNvSpPr>
          <p:nvPr>
            <p:ph type="dt" sz="half" idx="10"/>
          </p:nvPr>
        </p:nvSpPr>
        <p:spPr/>
        <p:txBody>
          <a:bodyPr/>
          <a:lstStyle/>
          <a:p>
            <a:fld id="{8FAA97AD-2A55-4C92-A1B3-F319A676462F}" type="datetimeFigureOut">
              <a:rPr lang="ru-RU" smtClean="0"/>
              <a:t>25.09.2020</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4C9F6B10-6790-42A1-96E8-73BCC89CE158}" type="slidenum">
              <a:rPr lang="ru-RU" smtClean="0"/>
              <a:t>‹#›</a:t>
            </a:fld>
            <a:endParaRPr lang="ru-RU"/>
          </a:p>
        </p:txBody>
      </p:sp>
    </p:spTree>
    <p:extLst>
      <p:ext uri="{BB962C8B-B14F-4D97-AF65-F5344CB8AC3E}">
        <p14:creationId xmlns:p14="http://schemas.microsoft.com/office/powerpoint/2010/main" val="250579174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Карточка имени">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ru-RU"/>
              <a:t>Образец заголовка</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a:t>Образец текста</a:t>
            </a:r>
          </a:p>
        </p:txBody>
      </p:sp>
      <p:sp>
        <p:nvSpPr>
          <p:cNvPr id="4" name="Date Placeholder 3"/>
          <p:cNvSpPr>
            <a:spLocks noGrp="1"/>
          </p:cNvSpPr>
          <p:nvPr>
            <p:ph type="dt" sz="half" idx="10"/>
          </p:nvPr>
        </p:nvSpPr>
        <p:spPr/>
        <p:txBody>
          <a:bodyPr/>
          <a:lstStyle/>
          <a:p>
            <a:fld id="{8FAA97AD-2A55-4C92-A1B3-F319A676462F}" type="datetimeFigureOut">
              <a:rPr lang="ru-RU" smtClean="0"/>
              <a:t>25.09.2020</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4C9F6B10-6790-42A1-96E8-73BCC89CE158}" type="slidenum">
              <a:rPr lang="ru-RU" smtClean="0"/>
              <a:t>‹#›</a:t>
            </a:fld>
            <a:endParaRPr lang="ru-RU"/>
          </a:p>
        </p:txBody>
      </p:sp>
    </p:spTree>
    <p:extLst>
      <p:ext uri="{BB962C8B-B14F-4D97-AF65-F5344CB8AC3E}">
        <p14:creationId xmlns:p14="http://schemas.microsoft.com/office/powerpoint/2010/main" val="137085217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Цитата карточки имени">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ru-RU"/>
              <a:t>Образец заголовка</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ru-RU"/>
              <a:t>Образец текста</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a:t>Образец текста</a:t>
            </a:r>
          </a:p>
        </p:txBody>
      </p:sp>
      <p:sp>
        <p:nvSpPr>
          <p:cNvPr id="4" name="Date Placeholder 3"/>
          <p:cNvSpPr>
            <a:spLocks noGrp="1"/>
          </p:cNvSpPr>
          <p:nvPr>
            <p:ph type="dt" sz="half" idx="10"/>
          </p:nvPr>
        </p:nvSpPr>
        <p:spPr/>
        <p:txBody>
          <a:bodyPr/>
          <a:lstStyle/>
          <a:p>
            <a:fld id="{8FAA97AD-2A55-4C92-A1B3-F319A676462F}" type="datetimeFigureOut">
              <a:rPr lang="ru-RU" smtClean="0"/>
              <a:t>25.09.2020</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4C9F6B10-6790-42A1-96E8-73BCC89CE158}" type="slidenum">
              <a:rPr lang="ru-RU" smtClean="0"/>
              <a:t>‹#›</a:t>
            </a:fld>
            <a:endParaRPr lang="ru-RU"/>
          </a:p>
        </p:txBody>
      </p:sp>
    </p:spTree>
    <p:extLst>
      <p:ext uri="{BB962C8B-B14F-4D97-AF65-F5344CB8AC3E}">
        <p14:creationId xmlns:p14="http://schemas.microsoft.com/office/powerpoint/2010/main" val="3615862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Истина или ложь">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ru-RU"/>
              <a:t>Образец заголовка</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ru-RU"/>
              <a:t>Образец текста</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a:t>Образец текста</a:t>
            </a:r>
          </a:p>
        </p:txBody>
      </p:sp>
      <p:sp>
        <p:nvSpPr>
          <p:cNvPr id="4" name="Date Placeholder 3"/>
          <p:cNvSpPr>
            <a:spLocks noGrp="1"/>
          </p:cNvSpPr>
          <p:nvPr>
            <p:ph type="dt" sz="half" idx="10"/>
          </p:nvPr>
        </p:nvSpPr>
        <p:spPr/>
        <p:txBody>
          <a:bodyPr/>
          <a:lstStyle/>
          <a:p>
            <a:fld id="{8FAA97AD-2A55-4C92-A1B3-F319A676462F}" type="datetimeFigureOut">
              <a:rPr lang="ru-RU" smtClean="0"/>
              <a:t>25.09.2020</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4C9F6B10-6790-42A1-96E8-73BCC89CE158}" type="slidenum">
              <a:rPr lang="ru-RU" smtClean="0"/>
              <a:t>‹#›</a:t>
            </a:fld>
            <a:endParaRPr lang="ru-RU"/>
          </a:p>
        </p:txBody>
      </p:sp>
    </p:spTree>
    <p:extLst>
      <p:ext uri="{BB962C8B-B14F-4D97-AF65-F5344CB8AC3E}">
        <p14:creationId xmlns:p14="http://schemas.microsoft.com/office/powerpoint/2010/main" val="127718220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ru-RU"/>
              <a:t>Образец заголовка</a:t>
            </a:r>
            <a:endParaRPr lang="en-US" dirty="0"/>
          </a:p>
        </p:txBody>
      </p:sp>
      <p:sp>
        <p:nvSpPr>
          <p:cNvPr id="3" name="Vertical Text Placeholder 2"/>
          <p:cNvSpPr>
            <a:spLocks noGrp="1"/>
          </p:cNvSpPr>
          <p:nvPr>
            <p:ph type="body" orient="vert" idx="1"/>
          </p:nvPr>
        </p:nvSpPr>
        <p:spPr/>
        <p:txBody>
          <a:bodyPr vert="eaVert" ancho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10"/>
          </p:nvPr>
        </p:nvSpPr>
        <p:spPr/>
        <p:txBody>
          <a:bodyPr/>
          <a:lstStyle/>
          <a:p>
            <a:fld id="{8FAA97AD-2A55-4C92-A1B3-F319A676462F}" type="datetimeFigureOut">
              <a:rPr lang="ru-RU" smtClean="0"/>
              <a:t>25.09.2020</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4C9F6B10-6790-42A1-96E8-73BCC89CE158}" type="slidenum">
              <a:rPr lang="ru-RU" smtClean="0"/>
              <a:t>‹#›</a:t>
            </a:fld>
            <a:endParaRPr lang="ru-RU"/>
          </a:p>
        </p:txBody>
      </p:sp>
    </p:spTree>
    <p:extLst>
      <p:ext uri="{BB962C8B-B14F-4D97-AF65-F5344CB8AC3E}">
        <p14:creationId xmlns:p14="http://schemas.microsoft.com/office/powerpoint/2010/main" val="67166191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ru-RU"/>
              <a:t>Образец заголовка</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10"/>
          </p:nvPr>
        </p:nvSpPr>
        <p:spPr/>
        <p:txBody>
          <a:bodyPr/>
          <a:lstStyle/>
          <a:p>
            <a:fld id="{8FAA97AD-2A55-4C92-A1B3-F319A676462F}" type="datetimeFigureOut">
              <a:rPr lang="ru-RU" smtClean="0"/>
              <a:t>25.09.2020</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4C9F6B10-6790-42A1-96E8-73BCC89CE158}" type="slidenum">
              <a:rPr lang="ru-RU" smtClean="0"/>
              <a:t>‹#›</a:t>
            </a:fld>
            <a:endParaRPr lang="ru-RU"/>
          </a:p>
        </p:txBody>
      </p:sp>
    </p:spTree>
    <p:extLst>
      <p:ext uri="{BB962C8B-B14F-4D97-AF65-F5344CB8AC3E}">
        <p14:creationId xmlns:p14="http://schemas.microsoft.com/office/powerpoint/2010/main" val="41914132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3" name="Content Placeholder 2"/>
          <p:cNvSpPr>
            <a:spLocks noGrp="1"/>
          </p:cNvSpPr>
          <p:nvPr>
            <p:ph idx="1"/>
          </p:nvPr>
        </p:nvSpPr>
        <p:spPr/>
        <p:txBody>
          <a:bodyPr anchor="ct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10"/>
          </p:nvPr>
        </p:nvSpPr>
        <p:spPr/>
        <p:txBody>
          <a:bodyPr/>
          <a:lstStyle/>
          <a:p>
            <a:fld id="{8FAA97AD-2A55-4C92-A1B3-F319A676462F}" type="datetimeFigureOut">
              <a:rPr lang="ru-RU" smtClean="0"/>
              <a:t>25.09.2020</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a:xfrm>
            <a:off x="10951856" y="5867131"/>
            <a:ext cx="551167" cy="365125"/>
          </a:xfrm>
        </p:spPr>
        <p:txBody>
          <a:bodyPr/>
          <a:lstStyle/>
          <a:p>
            <a:fld id="{4C9F6B10-6790-42A1-96E8-73BCC89CE158}" type="slidenum">
              <a:rPr lang="ru-RU" smtClean="0"/>
              <a:t>‹#›</a:t>
            </a:fld>
            <a:endParaRPr lang="ru-RU"/>
          </a:p>
        </p:txBody>
      </p:sp>
    </p:spTree>
    <p:extLst>
      <p:ext uri="{BB962C8B-B14F-4D97-AF65-F5344CB8AC3E}">
        <p14:creationId xmlns:p14="http://schemas.microsoft.com/office/powerpoint/2010/main" val="9004936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ru-RU"/>
              <a:t>Образец заголовка</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a:t>Образец текста</a:t>
            </a:r>
          </a:p>
        </p:txBody>
      </p:sp>
      <p:sp>
        <p:nvSpPr>
          <p:cNvPr id="4" name="Date Placeholder 3"/>
          <p:cNvSpPr>
            <a:spLocks noGrp="1"/>
          </p:cNvSpPr>
          <p:nvPr>
            <p:ph type="dt" sz="half" idx="10"/>
          </p:nvPr>
        </p:nvSpPr>
        <p:spPr/>
        <p:txBody>
          <a:bodyPr/>
          <a:lstStyle/>
          <a:p>
            <a:fld id="{8FAA97AD-2A55-4C92-A1B3-F319A676462F}" type="datetimeFigureOut">
              <a:rPr lang="ru-RU" smtClean="0"/>
              <a:t>25.09.2020</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4C9F6B10-6790-42A1-96E8-73BCC89CE158}" type="slidenum">
              <a:rPr lang="ru-RU" smtClean="0"/>
              <a:t>‹#›</a:t>
            </a:fld>
            <a:endParaRPr lang="ru-RU"/>
          </a:p>
        </p:txBody>
      </p:sp>
    </p:spTree>
    <p:extLst>
      <p:ext uri="{BB962C8B-B14F-4D97-AF65-F5344CB8AC3E}">
        <p14:creationId xmlns:p14="http://schemas.microsoft.com/office/powerpoint/2010/main" val="42096494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ru-RU"/>
              <a:t>Образец заголовка</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5" name="Date Placeholder 4"/>
          <p:cNvSpPr>
            <a:spLocks noGrp="1"/>
          </p:cNvSpPr>
          <p:nvPr>
            <p:ph type="dt" sz="half" idx="10"/>
          </p:nvPr>
        </p:nvSpPr>
        <p:spPr/>
        <p:txBody>
          <a:bodyPr/>
          <a:lstStyle/>
          <a:p>
            <a:fld id="{8FAA97AD-2A55-4C92-A1B3-F319A676462F}" type="datetimeFigureOut">
              <a:rPr lang="ru-RU" smtClean="0"/>
              <a:t>25.09.2020</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4C9F6B10-6790-42A1-96E8-73BCC89CE158}" type="slidenum">
              <a:rPr lang="ru-RU" smtClean="0"/>
              <a:t>‹#›</a:t>
            </a:fld>
            <a:endParaRPr lang="ru-RU"/>
          </a:p>
        </p:txBody>
      </p:sp>
    </p:spTree>
    <p:extLst>
      <p:ext uri="{BB962C8B-B14F-4D97-AF65-F5344CB8AC3E}">
        <p14:creationId xmlns:p14="http://schemas.microsoft.com/office/powerpoint/2010/main" val="23405807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ru-RU"/>
              <a:t>Образец заголовка</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7" name="Date Placeholder 6"/>
          <p:cNvSpPr>
            <a:spLocks noGrp="1"/>
          </p:cNvSpPr>
          <p:nvPr>
            <p:ph type="dt" sz="half" idx="10"/>
          </p:nvPr>
        </p:nvSpPr>
        <p:spPr/>
        <p:txBody>
          <a:bodyPr/>
          <a:lstStyle/>
          <a:p>
            <a:fld id="{8FAA97AD-2A55-4C92-A1B3-F319A676462F}" type="datetimeFigureOut">
              <a:rPr lang="ru-RU" smtClean="0"/>
              <a:t>25.09.2020</a:t>
            </a:fld>
            <a:endParaRPr lang="ru-RU"/>
          </a:p>
        </p:txBody>
      </p:sp>
      <p:sp>
        <p:nvSpPr>
          <p:cNvPr id="8" name="Footer Placeholder 7"/>
          <p:cNvSpPr>
            <a:spLocks noGrp="1"/>
          </p:cNvSpPr>
          <p:nvPr>
            <p:ph type="ftr" sz="quarter" idx="11"/>
          </p:nvPr>
        </p:nvSpPr>
        <p:spPr/>
        <p:txBody>
          <a:bodyPr/>
          <a:lstStyle/>
          <a:p>
            <a:endParaRPr lang="ru-RU"/>
          </a:p>
        </p:txBody>
      </p:sp>
      <p:sp>
        <p:nvSpPr>
          <p:cNvPr id="9" name="Slide Number Placeholder 8"/>
          <p:cNvSpPr>
            <a:spLocks noGrp="1"/>
          </p:cNvSpPr>
          <p:nvPr>
            <p:ph type="sldNum" sz="quarter" idx="12"/>
          </p:nvPr>
        </p:nvSpPr>
        <p:spPr/>
        <p:txBody>
          <a:bodyPr/>
          <a:lstStyle/>
          <a:p>
            <a:fld id="{4C9F6B10-6790-42A1-96E8-73BCC89CE158}" type="slidenum">
              <a:rPr lang="ru-RU" smtClean="0"/>
              <a:t>‹#›</a:t>
            </a:fld>
            <a:endParaRPr lang="ru-RU"/>
          </a:p>
        </p:txBody>
      </p:sp>
    </p:spTree>
    <p:extLst>
      <p:ext uri="{BB962C8B-B14F-4D97-AF65-F5344CB8AC3E}">
        <p14:creationId xmlns:p14="http://schemas.microsoft.com/office/powerpoint/2010/main" val="32511453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3" name="Date Placeholder 2"/>
          <p:cNvSpPr>
            <a:spLocks noGrp="1"/>
          </p:cNvSpPr>
          <p:nvPr>
            <p:ph type="dt" sz="half" idx="10"/>
          </p:nvPr>
        </p:nvSpPr>
        <p:spPr/>
        <p:txBody>
          <a:bodyPr/>
          <a:lstStyle/>
          <a:p>
            <a:fld id="{8FAA97AD-2A55-4C92-A1B3-F319A676462F}" type="datetimeFigureOut">
              <a:rPr lang="ru-RU" smtClean="0"/>
              <a:t>25.09.2020</a:t>
            </a:fld>
            <a:endParaRPr lang="ru-RU"/>
          </a:p>
        </p:txBody>
      </p:sp>
      <p:sp>
        <p:nvSpPr>
          <p:cNvPr id="4" name="Footer Placeholder 3"/>
          <p:cNvSpPr>
            <a:spLocks noGrp="1"/>
          </p:cNvSpPr>
          <p:nvPr>
            <p:ph type="ftr" sz="quarter" idx="11"/>
          </p:nvPr>
        </p:nvSpPr>
        <p:spPr/>
        <p:txBody>
          <a:bodyPr/>
          <a:lstStyle/>
          <a:p>
            <a:endParaRPr lang="ru-RU"/>
          </a:p>
        </p:txBody>
      </p:sp>
      <p:sp>
        <p:nvSpPr>
          <p:cNvPr id="5" name="Slide Number Placeholder 4"/>
          <p:cNvSpPr>
            <a:spLocks noGrp="1"/>
          </p:cNvSpPr>
          <p:nvPr>
            <p:ph type="sldNum" sz="quarter" idx="12"/>
          </p:nvPr>
        </p:nvSpPr>
        <p:spPr/>
        <p:txBody>
          <a:bodyPr/>
          <a:lstStyle/>
          <a:p>
            <a:fld id="{4C9F6B10-6790-42A1-96E8-73BCC89CE158}" type="slidenum">
              <a:rPr lang="ru-RU" smtClean="0"/>
              <a:t>‹#›</a:t>
            </a:fld>
            <a:endParaRPr lang="ru-RU"/>
          </a:p>
        </p:txBody>
      </p:sp>
    </p:spTree>
    <p:extLst>
      <p:ext uri="{BB962C8B-B14F-4D97-AF65-F5344CB8AC3E}">
        <p14:creationId xmlns:p14="http://schemas.microsoft.com/office/powerpoint/2010/main" val="31989218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FAA97AD-2A55-4C92-A1B3-F319A676462F}" type="datetimeFigureOut">
              <a:rPr lang="ru-RU" smtClean="0"/>
              <a:t>25.09.2020</a:t>
            </a:fld>
            <a:endParaRPr lang="ru-RU"/>
          </a:p>
        </p:txBody>
      </p:sp>
      <p:sp>
        <p:nvSpPr>
          <p:cNvPr id="3" name="Footer Placeholder 2"/>
          <p:cNvSpPr>
            <a:spLocks noGrp="1"/>
          </p:cNvSpPr>
          <p:nvPr>
            <p:ph type="ftr" sz="quarter" idx="11"/>
          </p:nvPr>
        </p:nvSpPr>
        <p:spPr/>
        <p:txBody>
          <a:bodyPr/>
          <a:lstStyle/>
          <a:p>
            <a:endParaRPr lang="ru-RU"/>
          </a:p>
        </p:txBody>
      </p:sp>
      <p:sp>
        <p:nvSpPr>
          <p:cNvPr id="4" name="Slide Number Placeholder 3"/>
          <p:cNvSpPr>
            <a:spLocks noGrp="1"/>
          </p:cNvSpPr>
          <p:nvPr>
            <p:ph type="sldNum" sz="quarter" idx="12"/>
          </p:nvPr>
        </p:nvSpPr>
        <p:spPr/>
        <p:txBody>
          <a:bodyPr/>
          <a:lstStyle/>
          <a:p>
            <a:fld id="{4C9F6B10-6790-42A1-96E8-73BCC89CE158}" type="slidenum">
              <a:rPr lang="ru-RU" smtClean="0"/>
              <a:t>‹#›</a:t>
            </a:fld>
            <a:endParaRPr lang="ru-RU"/>
          </a:p>
        </p:txBody>
      </p:sp>
    </p:spTree>
    <p:extLst>
      <p:ext uri="{BB962C8B-B14F-4D97-AF65-F5344CB8AC3E}">
        <p14:creationId xmlns:p14="http://schemas.microsoft.com/office/powerpoint/2010/main" val="24436851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ru-RU"/>
              <a:t>Образец заголовка</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5" name="Date Placeholder 4"/>
          <p:cNvSpPr>
            <a:spLocks noGrp="1"/>
          </p:cNvSpPr>
          <p:nvPr>
            <p:ph type="dt" sz="half" idx="10"/>
          </p:nvPr>
        </p:nvSpPr>
        <p:spPr/>
        <p:txBody>
          <a:bodyPr/>
          <a:lstStyle/>
          <a:p>
            <a:fld id="{8FAA97AD-2A55-4C92-A1B3-F319A676462F}" type="datetimeFigureOut">
              <a:rPr lang="ru-RU" smtClean="0"/>
              <a:t>25.09.2020</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4C9F6B10-6790-42A1-96E8-73BCC89CE158}" type="slidenum">
              <a:rPr lang="ru-RU" smtClean="0"/>
              <a:t>‹#›</a:t>
            </a:fld>
            <a:endParaRPr lang="ru-RU"/>
          </a:p>
        </p:txBody>
      </p:sp>
    </p:spTree>
    <p:extLst>
      <p:ext uri="{BB962C8B-B14F-4D97-AF65-F5344CB8AC3E}">
        <p14:creationId xmlns:p14="http://schemas.microsoft.com/office/powerpoint/2010/main" val="32852508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ru-RU"/>
              <a:t>Образец заголовка</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ru-RU"/>
              <a:t>Вставка рисунка</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5" name="Date Placeholder 4"/>
          <p:cNvSpPr>
            <a:spLocks noGrp="1"/>
          </p:cNvSpPr>
          <p:nvPr>
            <p:ph type="dt" sz="half" idx="10"/>
          </p:nvPr>
        </p:nvSpPr>
        <p:spPr/>
        <p:txBody>
          <a:bodyPr/>
          <a:lstStyle/>
          <a:p>
            <a:fld id="{8FAA97AD-2A55-4C92-A1B3-F319A676462F}" type="datetimeFigureOut">
              <a:rPr lang="ru-RU" smtClean="0"/>
              <a:t>25.09.2020</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4C9F6B10-6790-42A1-96E8-73BCC89CE158}" type="slidenum">
              <a:rPr lang="ru-RU" smtClean="0"/>
              <a:t>‹#›</a:t>
            </a:fld>
            <a:endParaRPr lang="ru-RU"/>
          </a:p>
        </p:txBody>
      </p:sp>
    </p:spTree>
    <p:extLst>
      <p:ext uri="{BB962C8B-B14F-4D97-AF65-F5344CB8AC3E}">
        <p14:creationId xmlns:p14="http://schemas.microsoft.com/office/powerpoint/2010/main" val="15857421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ru-RU"/>
              <a:t>Образец заголовка</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8FAA97AD-2A55-4C92-A1B3-F319A676462F}" type="datetimeFigureOut">
              <a:rPr lang="ru-RU" smtClean="0"/>
              <a:t>25.09.2020</a:t>
            </a:fld>
            <a:endParaRPr lang="ru-RU"/>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ru-RU"/>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4C9F6B10-6790-42A1-96E8-73BCC89CE158}" type="slidenum">
              <a:rPr lang="ru-RU" smtClean="0"/>
              <a:t>‹#›</a:t>
            </a:fld>
            <a:endParaRPr lang="ru-RU"/>
          </a:p>
        </p:txBody>
      </p:sp>
    </p:spTree>
    <p:extLst>
      <p:ext uri="{BB962C8B-B14F-4D97-AF65-F5344CB8AC3E}">
        <p14:creationId xmlns:p14="http://schemas.microsoft.com/office/powerpoint/2010/main" val="229300002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3" name="Рисунок 12" descr="Изображение выглядит как внешний, вода, здание, город&#10;&#10;Автоматически созданное описание">
            <a:extLst>
              <a:ext uri="{FF2B5EF4-FFF2-40B4-BE49-F238E27FC236}">
                <a16:creationId xmlns:a16="http://schemas.microsoft.com/office/drawing/2014/main" id="{894FBA5D-4036-4F3F-BDF7-19BA1E345087}"/>
              </a:ext>
            </a:extLst>
          </p:cNvPr>
          <p:cNvPicPr>
            <a:picLocks noChangeAspect="1"/>
          </p:cNvPicPr>
          <p:nvPr/>
        </p:nvPicPr>
        <p:blipFill rotWithShape="1">
          <a:blip r:embed="rId2">
            <a:extLst>
              <a:ext uri="{28A0092B-C50C-407E-A947-70E740481C1C}">
                <a14:useLocalDpi xmlns:a14="http://schemas.microsoft.com/office/drawing/2010/main" val="0"/>
              </a:ext>
            </a:extLst>
          </a:blip>
          <a:srcRect l="18931" r="21958"/>
          <a:stretch/>
        </p:blipFill>
        <p:spPr>
          <a:xfrm>
            <a:off x="20" y="10"/>
            <a:ext cx="6095980" cy="6857990"/>
          </a:xfrm>
          <a:prstGeom prst="rect">
            <a:avLst/>
          </a:prstGeom>
        </p:spPr>
      </p:pic>
      <p:pic>
        <p:nvPicPr>
          <p:cNvPr id="7" name="Рисунок 6" descr="Изображение выглядит как внешний, здание, вода, большой&#10;&#10;Автоматически созданное описание">
            <a:extLst>
              <a:ext uri="{FF2B5EF4-FFF2-40B4-BE49-F238E27FC236}">
                <a16:creationId xmlns:a16="http://schemas.microsoft.com/office/drawing/2014/main" id="{985A3E46-F92E-4E22-9F2E-29AA6A729FE1}"/>
              </a:ext>
            </a:extLst>
          </p:cNvPr>
          <p:cNvPicPr>
            <a:picLocks noChangeAspect="1"/>
          </p:cNvPicPr>
          <p:nvPr/>
        </p:nvPicPr>
        <p:blipFill rotWithShape="1">
          <a:blip r:embed="rId3">
            <a:extLst>
              <a:ext uri="{28A0092B-C50C-407E-A947-70E740481C1C}">
                <a14:useLocalDpi xmlns:a14="http://schemas.microsoft.com/office/drawing/2010/main" val="0"/>
              </a:ext>
            </a:extLst>
          </a:blip>
          <a:srcRect l="20682" r="20428" b="-1"/>
          <a:stretch/>
        </p:blipFill>
        <p:spPr>
          <a:xfrm>
            <a:off x="6096000" y="10"/>
            <a:ext cx="6096000" cy="6857990"/>
          </a:xfrm>
          <a:prstGeom prst="rect">
            <a:avLst/>
          </a:prstGeom>
        </p:spPr>
      </p:pic>
      <p:sp>
        <p:nvSpPr>
          <p:cNvPr id="5" name="TextBox 4">
            <a:extLst>
              <a:ext uri="{FF2B5EF4-FFF2-40B4-BE49-F238E27FC236}">
                <a16:creationId xmlns:a16="http://schemas.microsoft.com/office/drawing/2014/main" id="{987368FD-5552-4CAE-80BA-A64C76880F0A}"/>
              </a:ext>
            </a:extLst>
          </p:cNvPr>
          <p:cNvSpPr txBox="1"/>
          <p:nvPr/>
        </p:nvSpPr>
        <p:spPr>
          <a:xfrm>
            <a:off x="4286858" y="2761554"/>
            <a:ext cx="3618284" cy="1345720"/>
          </a:xfrm>
          <a:prstGeom prst="rect">
            <a:avLst/>
          </a:prstGeom>
          <a:noFill/>
        </p:spPr>
        <p:txBody>
          <a:bodyPr vert="horz" lIns="91440" tIns="45720" rIns="91440" bIns="45720" rtlCol="0" anchor="ctr">
            <a:normAutofit/>
          </a:bodyPr>
          <a:lstStyle/>
          <a:p>
            <a:pPr algn="ctr">
              <a:lnSpc>
                <a:spcPct val="90000"/>
              </a:lnSpc>
              <a:spcBef>
                <a:spcPct val="0"/>
              </a:spcBef>
              <a:spcAft>
                <a:spcPts val="800"/>
              </a:spcAft>
            </a:pPr>
            <a:r>
              <a:rPr lang="en-US" sz="2800" b="1" kern="1200">
                <a:solidFill>
                  <a:srgbClr val="080808"/>
                </a:solidFill>
                <a:effectLst/>
                <a:latin typeface="+mj-lt"/>
                <a:ea typeface="+mj-ea"/>
                <a:cs typeface="+mj-cs"/>
              </a:rPr>
              <a:t>The Battle of Neighborhoods</a:t>
            </a:r>
            <a:endParaRPr lang="en-US" sz="2800" kern="1200">
              <a:solidFill>
                <a:srgbClr val="080808"/>
              </a:solidFill>
              <a:effectLst/>
              <a:latin typeface="+mj-lt"/>
              <a:ea typeface="+mj-ea"/>
              <a:cs typeface="+mj-cs"/>
            </a:endParaRPr>
          </a:p>
        </p:txBody>
      </p:sp>
    </p:spTree>
    <p:extLst>
      <p:ext uri="{BB962C8B-B14F-4D97-AF65-F5344CB8AC3E}">
        <p14:creationId xmlns:p14="http://schemas.microsoft.com/office/powerpoint/2010/main" val="31531284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3C398AA-ED9C-499C-9AEA-97D616D6E9D2}"/>
              </a:ext>
            </a:extLst>
          </p:cNvPr>
          <p:cNvSpPr>
            <a:spLocks noGrp="1"/>
          </p:cNvSpPr>
          <p:nvPr>
            <p:ph type="title"/>
          </p:nvPr>
        </p:nvSpPr>
        <p:spPr>
          <a:xfrm>
            <a:off x="1484311" y="476076"/>
            <a:ext cx="10018713" cy="840996"/>
          </a:xfrm>
        </p:spPr>
        <p:txBody>
          <a:bodyPr>
            <a:normAutofit/>
          </a:bodyPr>
          <a:lstStyle/>
          <a:p>
            <a:r>
              <a:rPr lang="en-US" dirty="0">
                <a:latin typeface="Bradley Hand ITC" panose="03070402050302030203" pitchFamily="66" charset="0"/>
              </a:rPr>
              <a:t>Results and discussion</a:t>
            </a:r>
            <a:endParaRPr lang="ru-RU" dirty="0"/>
          </a:p>
        </p:txBody>
      </p:sp>
      <p:sp>
        <p:nvSpPr>
          <p:cNvPr id="3" name="Объект 2">
            <a:extLst>
              <a:ext uri="{FF2B5EF4-FFF2-40B4-BE49-F238E27FC236}">
                <a16:creationId xmlns:a16="http://schemas.microsoft.com/office/drawing/2014/main" id="{3C957D81-3D9B-4A24-8D52-AFBF93A0E6B1}"/>
              </a:ext>
            </a:extLst>
          </p:cNvPr>
          <p:cNvSpPr>
            <a:spLocks noGrp="1"/>
          </p:cNvSpPr>
          <p:nvPr>
            <p:ph idx="1"/>
          </p:nvPr>
        </p:nvSpPr>
        <p:spPr>
          <a:xfrm>
            <a:off x="1484311" y="863367"/>
            <a:ext cx="10018713" cy="1913390"/>
          </a:xfrm>
        </p:spPr>
        <p:txBody>
          <a:bodyPr>
            <a:normAutofit/>
          </a:bodyPr>
          <a:lstStyle/>
          <a:p>
            <a:pPr marL="0" indent="0">
              <a:buNone/>
            </a:pPr>
            <a:r>
              <a:rPr lang="en-US" sz="2000" b="0" i="0" dirty="0">
                <a:solidFill>
                  <a:srgbClr val="000000"/>
                </a:solidFill>
                <a:effectLst/>
                <a:latin typeface="Helvetica" panose="020B0604020202020204" pitchFamily="34" charset="0"/>
                <a:cs typeface="Helvetica" panose="020B0604020202020204" pitchFamily="34" charset="0"/>
              </a:rPr>
              <a:t>Achieved results show us that two areas a very different with only 30% of similar places in top 15 places of each area. They are different after comparison of most common places in almost the same quantity of small areas inside of each big area.</a:t>
            </a:r>
            <a:endParaRPr lang="ru-RU" sz="2000" dirty="0">
              <a:latin typeface="Helvetica" panose="020B0604020202020204" pitchFamily="34" charset="0"/>
              <a:cs typeface="Helvetica" panose="020B0604020202020204" pitchFamily="34" charset="0"/>
            </a:endParaRPr>
          </a:p>
        </p:txBody>
      </p:sp>
      <p:sp>
        <p:nvSpPr>
          <p:cNvPr id="4" name="Заголовок 1">
            <a:extLst>
              <a:ext uri="{FF2B5EF4-FFF2-40B4-BE49-F238E27FC236}">
                <a16:creationId xmlns:a16="http://schemas.microsoft.com/office/drawing/2014/main" id="{917EBF75-4085-4F96-9BBC-27D613CD0451}"/>
              </a:ext>
            </a:extLst>
          </p:cNvPr>
          <p:cNvSpPr txBox="1">
            <a:spLocks/>
          </p:cNvSpPr>
          <p:nvPr/>
        </p:nvSpPr>
        <p:spPr>
          <a:xfrm>
            <a:off x="1484311" y="2338432"/>
            <a:ext cx="10018713" cy="840996"/>
          </a:xfrm>
          <a:prstGeom prst="rect">
            <a:avLst/>
          </a:prstGeom>
          <a:effectLst/>
        </p:spPr>
        <p:txBody>
          <a:bodyPr vert="horz" lIns="91440" tIns="45720" rIns="91440" bIns="45720" rtlCol="0" anchor="ctr">
            <a:normAutofit fontScale="97500"/>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latin typeface="Bradley Hand ITC" panose="03070402050302030203" pitchFamily="66" charset="0"/>
              </a:rPr>
              <a:t>Conclusion</a:t>
            </a:r>
            <a:endParaRPr lang="ru-RU" dirty="0"/>
          </a:p>
        </p:txBody>
      </p:sp>
      <p:sp>
        <p:nvSpPr>
          <p:cNvPr id="5" name="Объект 2">
            <a:extLst>
              <a:ext uri="{FF2B5EF4-FFF2-40B4-BE49-F238E27FC236}">
                <a16:creationId xmlns:a16="http://schemas.microsoft.com/office/drawing/2014/main" id="{9B35B552-3C1C-4DC1-82DA-D60E5A7F173C}"/>
              </a:ext>
            </a:extLst>
          </p:cNvPr>
          <p:cNvSpPr txBox="1">
            <a:spLocks/>
          </p:cNvSpPr>
          <p:nvPr/>
        </p:nvSpPr>
        <p:spPr>
          <a:xfrm>
            <a:off x="1484311" y="2994171"/>
            <a:ext cx="10018713" cy="3247238"/>
          </a:xfrm>
          <a:prstGeom prst="rect">
            <a:avLst/>
          </a:prstGeom>
        </p:spPr>
        <p:txBody>
          <a:bodyPr vert="horz" lIns="91440" tIns="45720" rIns="91440" bIns="45720" rtlCol="0" anchor="ctr">
            <a:normAutofit fontScale="85000" lnSpcReduction="20000"/>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pPr marL="0" indent="0">
              <a:buFont typeface="Arial"/>
              <a:buNone/>
            </a:pPr>
            <a:r>
              <a:rPr lang="en-US" b="0" i="0" dirty="0">
                <a:solidFill>
                  <a:srgbClr val="000000"/>
                </a:solidFill>
                <a:effectLst/>
                <a:latin typeface="Helvetica" panose="020B0604020202020204" pitchFamily="34" charset="0"/>
                <a:cs typeface="Helvetica" panose="020B0604020202020204" pitchFamily="34" charset="0"/>
              </a:rPr>
              <a:t>As we can see from previous research - two areas with similar land area, population and density from two biggest cities from different sides of the globe are very different. From top 15 places of more than 85% of all common places for these areas only pizza places, pharmacy, bus stops, grocery stores and parks are present in both areas in different </a:t>
            </a:r>
            <a:r>
              <a:rPr lang="en-US" b="0" i="0" dirty="0" err="1">
                <a:solidFill>
                  <a:srgbClr val="000000"/>
                </a:solidFill>
                <a:effectLst/>
                <a:latin typeface="Helvetica" panose="020B0604020202020204" pitchFamily="34" charset="0"/>
                <a:cs typeface="Helvetica" panose="020B0604020202020204" pitchFamily="34" charset="0"/>
              </a:rPr>
              <a:t>proporions</a:t>
            </a:r>
            <a:r>
              <a:rPr lang="en-US" b="0" i="0" dirty="0">
                <a:solidFill>
                  <a:srgbClr val="000000"/>
                </a:solidFill>
                <a:effectLst/>
                <a:latin typeface="Helvetica" panose="020B0604020202020204" pitchFamily="34" charset="0"/>
                <a:cs typeface="Helvetica" panose="020B0604020202020204" pitchFamily="34" charset="0"/>
              </a:rPr>
              <a:t>. Such </a:t>
            </a:r>
            <a:r>
              <a:rPr lang="en-US" b="0" i="0" dirty="0" err="1">
                <a:solidFill>
                  <a:srgbClr val="000000"/>
                </a:solidFill>
                <a:effectLst/>
                <a:latin typeface="Helvetica" panose="020B0604020202020204" pitchFamily="34" charset="0"/>
                <a:cs typeface="Helvetica" panose="020B0604020202020204" pitchFamily="34" charset="0"/>
              </a:rPr>
              <a:t>similary</a:t>
            </a:r>
            <a:r>
              <a:rPr lang="en-US" b="0" i="0" dirty="0">
                <a:solidFill>
                  <a:srgbClr val="000000"/>
                </a:solidFill>
                <a:effectLst/>
                <a:latin typeface="Helvetica" panose="020B0604020202020204" pitchFamily="34" charset="0"/>
                <a:cs typeface="Helvetica" panose="020B0604020202020204" pitchFamily="34" charset="0"/>
              </a:rPr>
              <a:t> will allow you to eat pizza, buy pills and go to park if you will decide to change your location. But you will not be able to visit fitness center and cosmetics shop if you will migrate from Moscow to NYC, and you will not be able to buy donuts and visit </a:t>
            </a:r>
            <a:r>
              <a:rPr lang="en-US" b="0" i="0" dirty="0" err="1">
                <a:solidFill>
                  <a:srgbClr val="000000"/>
                </a:solidFill>
                <a:effectLst/>
                <a:latin typeface="Helvetica" panose="020B0604020202020204" pitchFamily="34" charset="0"/>
                <a:cs typeface="Helvetica" panose="020B0604020202020204" pitchFamily="34" charset="0"/>
              </a:rPr>
              <a:t>spanish</a:t>
            </a:r>
            <a:r>
              <a:rPr lang="en-US" b="0" i="0" dirty="0">
                <a:solidFill>
                  <a:srgbClr val="000000"/>
                </a:solidFill>
                <a:effectLst/>
                <a:latin typeface="Helvetica" panose="020B0604020202020204" pitchFamily="34" charset="0"/>
                <a:cs typeface="Helvetica" panose="020B0604020202020204" pitchFamily="34" charset="0"/>
              </a:rPr>
              <a:t> restaurant in case of NYC to Moscow migration. In conclusion I would like to say that location change from South-Eastern part of Moscow to The </a:t>
            </a:r>
            <a:r>
              <a:rPr lang="en-US" b="0" i="0" dirty="0" err="1">
                <a:solidFill>
                  <a:srgbClr val="000000"/>
                </a:solidFill>
                <a:effectLst/>
                <a:latin typeface="Helvetica" panose="020B0604020202020204" pitchFamily="34" charset="0"/>
                <a:cs typeface="Helvetica" panose="020B0604020202020204" pitchFamily="34" charset="0"/>
              </a:rPr>
              <a:t>bronx</a:t>
            </a:r>
            <a:r>
              <a:rPr lang="en-US" b="0" i="0" dirty="0">
                <a:solidFill>
                  <a:srgbClr val="000000"/>
                </a:solidFill>
                <a:effectLst/>
                <a:latin typeface="Helvetica" panose="020B0604020202020204" pitchFamily="34" charset="0"/>
                <a:cs typeface="Helvetica" panose="020B0604020202020204" pitchFamily="34" charset="0"/>
              </a:rPr>
              <a:t> in New York or vice versa will not be the easiest thing with familiar places in not familiar distance. But in the same time it's an ability for donut expansion in Moscow or ability to open a gym in New York.</a:t>
            </a:r>
            <a:endParaRPr lang="ru-RU"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7045585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284C011-83A0-4673-B1F9-13B2785ACE62}"/>
              </a:ext>
            </a:extLst>
          </p:cNvPr>
          <p:cNvSpPr>
            <a:spLocks noGrp="1"/>
          </p:cNvSpPr>
          <p:nvPr>
            <p:ph type="title"/>
          </p:nvPr>
        </p:nvSpPr>
        <p:spPr>
          <a:xfrm>
            <a:off x="1484309" y="0"/>
            <a:ext cx="10018713" cy="1752599"/>
          </a:xfrm>
        </p:spPr>
        <p:txBody>
          <a:bodyPr>
            <a:normAutofit/>
          </a:bodyPr>
          <a:lstStyle/>
          <a:p>
            <a:r>
              <a:rPr lang="en-US" dirty="0">
                <a:effectLst/>
                <a:latin typeface="Bradley Hand ITC" panose="03070402050302030203" pitchFamily="66" charset="0"/>
                <a:ea typeface="Calibri" panose="020F0502020204030204" pitchFamily="34" charset="0"/>
                <a:cs typeface="Times New Roman" panose="02020603050405020304" pitchFamily="18" charset="0"/>
              </a:rPr>
              <a:t>Introduction</a:t>
            </a:r>
            <a:endParaRPr lang="ru-RU" dirty="0"/>
          </a:p>
        </p:txBody>
      </p:sp>
      <p:sp>
        <p:nvSpPr>
          <p:cNvPr id="3" name="Объект 2">
            <a:extLst>
              <a:ext uri="{FF2B5EF4-FFF2-40B4-BE49-F238E27FC236}">
                <a16:creationId xmlns:a16="http://schemas.microsoft.com/office/drawing/2014/main" id="{0F0BE49C-3DF0-4A2C-9EE9-BA24A9E3896F}"/>
              </a:ext>
            </a:extLst>
          </p:cNvPr>
          <p:cNvSpPr>
            <a:spLocks noGrp="1"/>
          </p:cNvSpPr>
          <p:nvPr>
            <p:ph idx="1"/>
          </p:nvPr>
        </p:nvSpPr>
        <p:spPr>
          <a:xfrm>
            <a:off x="1484310" y="1710653"/>
            <a:ext cx="10018713" cy="3124201"/>
          </a:xfrm>
        </p:spPr>
        <p:txBody>
          <a:bodyPr>
            <a:normAutofit/>
          </a:bodyPr>
          <a:lstStyle/>
          <a:p>
            <a:pPr marL="0" indent="0">
              <a:buNone/>
            </a:pPr>
            <a:r>
              <a:rPr lang="en-US" sz="2000" dirty="0">
                <a:solidFill>
                  <a:srgbClr val="000000"/>
                </a:solidFill>
                <a:effectLst/>
                <a:latin typeface="Helvetica" panose="020B0604020202020204" pitchFamily="34" charset="0"/>
                <a:ea typeface="Calibri" panose="020F0502020204030204" pitchFamily="34" charset="0"/>
                <a:cs typeface="Times New Roman" panose="02020603050405020304" pitchFamily="18" charset="0"/>
              </a:rPr>
              <a:t>Sometimes we have to change our location because of many reasons: work, study, family… This project will help someone to understand how similar two areas from different cities are. As an example, we will try to compare two areas of two cities: Moscow and New York. Similarity of two areas can help to make a decision about migration from one city to another or about business expansion or just can provide some interesting information about two areas from different sides of the globe.</a:t>
            </a:r>
            <a:endParaRPr lang="ru-RU" sz="20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8479109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2D34B4F-9DF5-46C1-85D6-AEAD0B9B6030}"/>
              </a:ext>
            </a:extLst>
          </p:cNvPr>
          <p:cNvSpPr>
            <a:spLocks noGrp="1"/>
          </p:cNvSpPr>
          <p:nvPr>
            <p:ph type="title"/>
          </p:nvPr>
        </p:nvSpPr>
        <p:spPr>
          <a:xfrm>
            <a:off x="1484312" y="685800"/>
            <a:ext cx="5747778" cy="1752599"/>
          </a:xfrm>
        </p:spPr>
        <p:txBody>
          <a:bodyPr>
            <a:normAutofit/>
          </a:bodyPr>
          <a:lstStyle/>
          <a:p>
            <a:r>
              <a:rPr lang="en-US" dirty="0">
                <a:latin typeface="Bradley Hand ITC" panose="03070402050302030203" pitchFamily="66" charset="0"/>
              </a:rPr>
              <a:t>Data</a:t>
            </a:r>
            <a:endParaRPr lang="ru-RU" dirty="0"/>
          </a:p>
        </p:txBody>
      </p:sp>
      <p:sp>
        <p:nvSpPr>
          <p:cNvPr id="3" name="Объект 2">
            <a:extLst>
              <a:ext uri="{FF2B5EF4-FFF2-40B4-BE49-F238E27FC236}">
                <a16:creationId xmlns:a16="http://schemas.microsoft.com/office/drawing/2014/main" id="{D17278C3-7D96-444D-B1C8-7BDD38AB5832}"/>
              </a:ext>
            </a:extLst>
          </p:cNvPr>
          <p:cNvSpPr>
            <a:spLocks noGrp="1"/>
          </p:cNvSpPr>
          <p:nvPr>
            <p:ph idx="1"/>
          </p:nvPr>
        </p:nvSpPr>
        <p:spPr>
          <a:xfrm>
            <a:off x="1484311" y="2666999"/>
            <a:ext cx="5747778" cy="3124201"/>
          </a:xfrm>
        </p:spPr>
        <p:txBody>
          <a:bodyPr>
            <a:noAutofit/>
          </a:bodyPr>
          <a:lstStyle/>
          <a:p>
            <a:pPr marL="0" indent="0">
              <a:lnSpc>
                <a:spcPct val="90000"/>
              </a:lnSpc>
              <a:buNone/>
            </a:pPr>
            <a:r>
              <a:rPr lang="en-US" sz="1800" dirty="0">
                <a:latin typeface="Helvetica" panose="020B0604020202020204" pitchFamily="34" charset="0"/>
                <a:cs typeface="Helvetica" panose="020B0604020202020204" pitchFamily="34" charset="0"/>
              </a:rPr>
              <a:t>All data for this project was taken from free and open sources on the internet. </a:t>
            </a:r>
            <a:r>
              <a:rPr lang="en-US" sz="1800" b="0" i="0" dirty="0">
                <a:effectLst/>
                <a:latin typeface="Helvetica" panose="020B0604020202020204" pitchFamily="34" charset="0"/>
                <a:cs typeface="Helvetica" panose="020B0604020202020204" pitchFamily="34" charset="0"/>
              </a:rPr>
              <a:t>Most of initial information was scraped from Wikipedia, OpenStreet</a:t>
            </a:r>
            <a:r>
              <a:rPr lang="en-US" sz="1800" dirty="0">
                <a:latin typeface="Helvetica" panose="020B0604020202020204" pitchFamily="34" charset="0"/>
                <a:cs typeface="Helvetica" panose="020B0604020202020204" pitchFamily="34" charset="0"/>
              </a:rPr>
              <a:t>M</a:t>
            </a:r>
            <a:r>
              <a:rPr lang="en-US" sz="1800" b="0" i="0" dirty="0">
                <a:effectLst/>
                <a:latin typeface="Helvetica" panose="020B0604020202020204" pitchFamily="34" charset="0"/>
                <a:cs typeface="Helvetica" panose="020B0604020202020204" pitchFamily="34" charset="0"/>
              </a:rPr>
              <a:t>ap. Most detailed information about every location was obtained with Foursquare API. Data was cleaned and processed locally.</a:t>
            </a:r>
            <a:endParaRPr lang="ru-RU" sz="1800" b="0" i="0" dirty="0">
              <a:effectLst/>
              <a:latin typeface="Helvetica" panose="020B0604020202020204" pitchFamily="34" charset="0"/>
              <a:cs typeface="Helvetica" panose="020B0604020202020204" pitchFamily="34" charset="0"/>
            </a:endParaRPr>
          </a:p>
          <a:p>
            <a:pPr marL="0" indent="0">
              <a:lnSpc>
                <a:spcPct val="90000"/>
              </a:lnSpc>
              <a:buNone/>
            </a:pPr>
            <a:r>
              <a:rPr lang="en-US" sz="1800" dirty="0">
                <a:latin typeface="Helvetica" panose="020B0604020202020204" pitchFamily="34" charset="0"/>
                <a:cs typeface="Helvetica" panose="020B0604020202020204" pitchFamily="34" charset="0"/>
              </a:rPr>
              <a:t>Everything begins from understanding territory division of every city. Moscow divided in 12 Administrative Okrug and New York City divided in 5 Borough. After getting some information about every Administrative Okrug and Borough we can decide which areas we will use for comparison. There are districts and neighborhoods inside of each Administrative Okrug and Borough. </a:t>
            </a:r>
            <a:endParaRPr lang="ru-RU" sz="1800" dirty="0">
              <a:latin typeface="Helvetica" panose="020B0604020202020204" pitchFamily="34" charset="0"/>
              <a:cs typeface="Helvetica" panose="020B0604020202020204" pitchFamily="34" charset="0"/>
            </a:endParaRPr>
          </a:p>
          <a:p>
            <a:pPr marL="0" indent="0">
              <a:lnSpc>
                <a:spcPct val="90000"/>
              </a:lnSpc>
              <a:buNone/>
            </a:pPr>
            <a:endParaRPr lang="ru-RU" sz="1800" dirty="0">
              <a:latin typeface="Helvetica" panose="020B0604020202020204" pitchFamily="34" charset="0"/>
              <a:cs typeface="Helvetica" panose="020B0604020202020204" pitchFamily="34" charset="0"/>
            </a:endParaRPr>
          </a:p>
        </p:txBody>
      </p:sp>
      <p:pic>
        <p:nvPicPr>
          <p:cNvPr id="5" name="Рисунок 1" descr="Изображение выглядит как карта&#10;&#10;Автоматически созданное описание">
            <a:extLst>
              <a:ext uri="{FF2B5EF4-FFF2-40B4-BE49-F238E27FC236}">
                <a16:creationId xmlns:a16="http://schemas.microsoft.com/office/drawing/2014/main" id="{2E63C66E-574C-4ACF-8FBA-1134A975AFA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4043"/>
          <a:stretch/>
        </p:blipFill>
        <p:spPr bwMode="auto">
          <a:xfrm>
            <a:off x="7552943" y="772931"/>
            <a:ext cx="3950079" cy="2264751"/>
          </a:xfrm>
          <a:prstGeom prst="roundRect">
            <a:avLst>
              <a:gd name="adj" fmla="val 4380"/>
            </a:avLst>
          </a:prstGeom>
          <a:noFill/>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a:extLst>
            <a:ext uri="{909E8E84-426E-40DD-AFC4-6F175D3DCCD1}">
              <a14:hiddenFill xmlns:a14="http://schemas.microsoft.com/office/drawing/2010/main">
                <a:solidFill>
                  <a:srgbClr val="FFFFFF"/>
                </a:solidFill>
              </a14:hiddenFill>
            </a:ext>
          </a:extLst>
        </p:spPr>
      </p:pic>
      <p:pic>
        <p:nvPicPr>
          <p:cNvPr id="7" name="Рисунок 2" descr="Изображение выглядит как карта&#10;&#10;Автоматически созданное описание">
            <a:extLst>
              <a:ext uri="{FF2B5EF4-FFF2-40B4-BE49-F238E27FC236}">
                <a16:creationId xmlns:a16="http://schemas.microsoft.com/office/drawing/2014/main" id="{90C01D5A-9184-4EA6-9276-4BDC6A34439F}"/>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552943" y="3526435"/>
            <a:ext cx="3950079" cy="2251545"/>
          </a:xfrm>
          <a:prstGeom prst="roundRect">
            <a:avLst>
              <a:gd name="adj" fmla="val 4380"/>
            </a:avLst>
          </a:prstGeom>
          <a:noFill/>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6455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p:nvSpPr>
          <p:cNvPr id="3" name="Объект 2">
            <a:extLst>
              <a:ext uri="{FF2B5EF4-FFF2-40B4-BE49-F238E27FC236}">
                <a16:creationId xmlns:a16="http://schemas.microsoft.com/office/drawing/2014/main" id="{1B93F15E-0A73-455C-A785-F45403CE997B}"/>
              </a:ext>
            </a:extLst>
          </p:cNvPr>
          <p:cNvSpPr>
            <a:spLocks noGrp="1"/>
          </p:cNvSpPr>
          <p:nvPr>
            <p:ph idx="1"/>
          </p:nvPr>
        </p:nvSpPr>
        <p:spPr>
          <a:xfrm>
            <a:off x="3583226" y="364919"/>
            <a:ext cx="9387821" cy="762001"/>
          </a:xfrm>
        </p:spPr>
        <p:txBody>
          <a:bodyPr anchor="t">
            <a:normAutofit/>
          </a:bodyPr>
          <a:lstStyle/>
          <a:p>
            <a:pPr marL="0" indent="0">
              <a:buNone/>
            </a:pPr>
            <a:r>
              <a:rPr lang="en-US" sz="1600" dirty="0">
                <a:latin typeface="Helvetica" panose="020B0604020202020204" pitchFamily="34" charset="0"/>
                <a:cs typeface="Helvetica" panose="020B0604020202020204" pitchFamily="34" charset="0"/>
              </a:rPr>
              <a:t>From Wikipedia data the most similar areas are: </a:t>
            </a:r>
          </a:p>
          <a:p>
            <a:pPr marL="0" indent="0">
              <a:buNone/>
            </a:pPr>
            <a:endParaRPr lang="ru-RU" sz="1600" dirty="0">
              <a:latin typeface="Helvetica" panose="020B0604020202020204" pitchFamily="34" charset="0"/>
              <a:cs typeface="Helvetica" panose="020B0604020202020204" pitchFamily="34" charset="0"/>
            </a:endParaRPr>
          </a:p>
        </p:txBody>
      </p:sp>
      <p:graphicFrame>
        <p:nvGraphicFramePr>
          <p:cNvPr id="6" name="Таблица 5">
            <a:extLst>
              <a:ext uri="{FF2B5EF4-FFF2-40B4-BE49-F238E27FC236}">
                <a16:creationId xmlns:a16="http://schemas.microsoft.com/office/drawing/2014/main" id="{DA40C533-F4A9-4700-8437-8AD6CE86D998}"/>
              </a:ext>
            </a:extLst>
          </p:cNvPr>
          <p:cNvGraphicFramePr>
            <a:graphicFrameLocks noGrp="1"/>
          </p:cNvGraphicFramePr>
          <p:nvPr>
            <p:extLst>
              <p:ext uri="{D42A27DB-BD31-4B8C-83A1-F6EECF244321}">
                <p14:modId xmlns:p14="http://schemas.microsoft.com/office/powerpoint/2010/main" val="602844883"/>
              </p:ext>
            </p:extLst>
          </p:nvPr>
        </p:nvGraphicFramePr>
        <p:xfrm>
          <a:off x="2975502" y="745920"/>
          <a:ext cx="6240996" cy="1409494"/>
        </p:xfrm>
        <a:graphic>
          <a:graphicData uri="http://schemas.openxmlformats.org/drawingml/2006/table">
            <a:tbl>
              <a:tblPr firstRow="1" bandRow="1">
                <a:tableStyleId>{5C22544A-7EE6-4342-B048-85BDC9FD1C3A}</a:tableStyleId>
              </a:tblPr>
              <a:tblGrid>
                <a:gridCol w="645114">
                  <a:extLst>
                    <a:ext uri="{9D8B030D-6E8A-4147-A177-3AD203B41FA5}">
                      <a16:colId xmlns:a16="http://schemas.microsoft.com/office/drawing/2014/main" val="1785379027"/>
                    </a:ext>
                  </a:extLst>
                </a:gridCol>
                <a:gridCol w="587119">
                  <a:extLst>
                    <a:ext uri="{9D8B030D-6E8A-4147-A177-3AD203B41FA5}">
                      <a16:colId xmlns:a16="http://schemas.microsoft.com/office/drawing/2014/main" val="4242624356"/>
                    </a:ext>
                  </a:extLst>
                </a:gridCol>
                <a:gridCol w="546182">
                  <a:extLst>
                    <a:ext uri="{9D8B030D-6E8A-4147-A177-3AD203B41FA5}">
                      <a16:colId xmlns:a16="http://schemas.microsoft.com/office/drawing/2014/main" val="2584368515"/>
                    </a:ext>
                  </a:extLst>
                </a:gridCol>
                <a:gridCol w="512066">
                  <a:extLst>
                    <a:ext uri="{9D8B030D-6E8A-4147-A177-3AD203B41FA5}">
                      <a16:colId xmlns:a16="http://schemas.microsoft.com/office/drawing/2014/main" val="3338262962"/>
                    </a:ext>
                  </a:extLst>
                </a:gridCol>
                <a:gridCol w="839569">
                  <a:extLst>
                    <a:ext uri="{9D8B030D-6E8A-4147-A177-3AD203B41FA5}">
                      <a16:colId xmlns:a16="http://schemas.microsoft.com/office/drawing/2014/main" val="3823807125"/>
                    </a:ext>
                  </a:extLst>
                </a:gridCol>
                <a:gridCol w="822512">
                  <a:extLst>
                    <a:ext uri="{9D8B030D-6E8A-4147-A177-3AD203B41FA5}">
                      <a16:colId xmlns:a16="http://schemas.microsoft.com/office/drawing/2014/main" val="3040102926"/>
                    </a:ext>
                  </a:extLst>
                </a:gridCol>
                <a:gridCol w="822512">
                  <a:extLst>
                    <a:ext uri="{9D8B030D-6E8A-4147-A177-3AD203B41FA5}">
                      <a16:colId xmlns:a16="http://schemas.microsoft.com/office/drawing/2014/main" val="793783797"/>
                    </a:ext>
                  </a:extLst>
                </a:gridCol>
                <a:gridCol w="754283">
                  <a:extLst>
                    <a:ext uri="{9D8B030D-6E8A-4147-A177-3AD203B41FA5}">
                      <a16:colId xmlns:a16="http://schemas.microsoft.com/office/drawing/2014/main" val="3053202375"/>
                    </a:ext>
                  </a:extLst>
                </a:gridCol>
                <a:gridCol w="711639">
                  <a:extLst>
                    <a:ext uri="{9D8B030D-6E8A-4147-A177-3AD203B41FA5}">
                      <a16:colId xmlns:a16="http://schemas.microsoft.com/office/drawing/2014/main" val="1221796133"/>
                    </a:ext>
                  </a:extLst>
                </a:gridCol>
              </a:tblGrid>
              <a:tr h="589916">
                <a:tc>
                  <a:txBody>
                    <a:bodyPr/>
                    <a:lstStyle/>
                    <a:p>
                      <a:pPr algn="ctr" fontAlgn="ctr"/>
                      <a:r>
                        <a:rPr lang="en-US" sz="1200" u="none" strike="noStrike">
                          <a:effectLst/>
                        </a:rPr>
                        <a:t>Name</a:t>
                      </a:r>
                      <a:endParaRPr lang="en-US" sz="1200" b="0" i="0" u="none" strike="noStrike">
                        <a:solidFill>
                          <a:srgbClr val="000000"/>
                        </a:solidFill>
                        <a:effectLst/>
                        <a:latin typeface="Calibri" panose="020F0502020204030204" pitchFamily="34" charset="0"/>
                      </a:endParaRPr>
                    </a:p>
                  </a:txBody>
                  <a:tcPr marL="10234" marR="10234" marT="10234" marB="0" anchor="ctr"/>
                </a:tc>
                <a:tc>
                  <a:txBody>
                    <a:bodyPr/>
                    <a:lstStyle/>
                    <a:p>
                      <a:pPr algn="ctr" fontAlgn="ctr"/>
                      <a:r>
                        <a:rPr lang="en-US" sz="1200" u="none" strike="noStrike">
                          <a:effectLst/>
                        </a:rPr>
                        <a:t>Land area km²</a:t>
                      </a:r>
                      <a:endParaRPr lang="en-US" sz="1200" b="0" i="0" u="none" strike="noStrike">
                        <a:solidFill>
                          <a:srgbClr val="000000"/>
                        </a:solidFill>
                        <a:effectLst/>
                        <a:latin typeface="Calibri" panose="020F0502020204030204" pitchFamily="34" charset="0"/>
                      </a:endParaRPr>
                    </a:p>
                  </a:txBody>
                  <a:tcPr marL="10234" marR="10234" marT="10234" marB="0" anchor="ctr"/>
                </a:tc>
                <a:tc>
                  <a:txBody>
                    <a:bodyPr/>
                    <a:lstStyle/>
                    <a:p>
                      <a:pPr algn="ctr" fontAlgn="ctr"/>
                      <a:r>
                        <a:rPr lang="en-US" sz="1200" u="none" strike="noStrike">
                          <a:effectLst/>
                        </a:rPr>
                        <a:t>% of all area</a:t>
                      </a:r>
                      <a:endParaRPr lang="en-US" sz="1200" b="0" i="0" u="none" strike="noStrike">
                        <a:solidFill>
                          <a:srgbClr val="000000"/>
                        </a:solidFill>
                        <a:effectLst/>
                        <a:latin typeface="Calibri" panose="020F0502020204030204" pitchFamily="34" charset="0"/>
                      </a:endParaRPr>
                    </a:p>
                  </a:txBody>
                  <a:tcPr marL="10234" marR="10234" marT="10234" marB="0" anchor="ctr"/>
                </a:tc>
                <a:tc>
                  <a:txBody>
                    <a:bodyPr/>
                    <a:lstStyle/>
                    <a:p>
                      <a:pPr algn="ctr" fontAlgn="ctr"/>
                      <a:r>
                        <a:rPr lang="en-US" sz="1200" u="none" strike="noStrike" dirty="0">
                          <a:effectLst/>
                        </a:rPr>
                        <a:t>Place by area</a:t>
                      </a:r>
                      <a:endParaRPr lang="en-US" sz="1200" b="0" i="0" u="none" strike="noStrike" dirty="0">
                        <a:solidFill>
                          <a:srgbClr val="000000"/>
                        </a:solidFill>
                        <a:effectLst/>
                        <a:latin typeface="Calibri" panose="020F0502020204030204" pitchFamily="34" charset="0"/>
                      </a:endParaRPr>
                    </a:p>
                  </a:txBody>
                  <a:tcPr marL="10234" marR="10234" marT="10234" marB="0" anchor="ctr"/>
                </a:tc>
                <a:tc>
                  <a:txBody>
                    <a:bodyPr/>
                    <a:lstStyle/>
                    <a:p>
                      <a:pPr algn="ctr" fontAlgn="ctr"/>
                      <a:r>
                        <a:rPr lang="en-US" sz="1200" u="none" strike="noStrike">
                          <a:effectLst/>
                        </a:rPr>
                        <a:t>Population</a:t>
                      </a:r>
                      <a:endParaRPr lang="en-US" sz="1200" b="0" i="0" u="none" strike="noStrike">
                        <a:solidFill>
                          <a:srgbClr val="000000"/>
                        </a:solidFill>
                        <a:effectLst/>
                        <a:latin typeface="Calibri" panose="020F0502020204030204" pitchFamily="34" charset="0"/>
                      </a:endParaRPr>
                    </a:p>
                  </a:txBody>
                  <a:tcPr marL="10234" marR="10234" marT="10234" marB="0" anchor="ctr"/>
                </a:tc>
                <a:tc>
                  <a:txBody>
                    <a:bodyPr/>
                    <a:lstStyle/>
                    <a:p>
                      <a:pPr algn="ctr" fontAlgn="ctr"/>
                      <a:r>
                        <a:rPr lang="en-US" sz="1200" u="none" strike="noStrike">
                          <a:effectLst/>
                        </a:rPr>
                        <a:t>% of all population</a:t>
                      </a:r>
                      <a:endParaRPr lang="en-US" sz="1200" b="0" i="0" u="none" strike="noStrike">
                        <a:solidFill>
                          <a:srgbClr val="000000"/>
                        </a:solidFill>
                        <a:effectLst/>
                        <a:latin typeface="Calibri" panose="020F0502020204030204" pitchFamily="34" charset="0"/>
                      </a:endParaRPr>
                    </a:p>
                  </a:txBody>
                  <a:tcPr marL="10234" marR="10234" marT="10234" marB="0" anchor="ctr"/>
                </a:tc>
                <a:tc>
                  <a:txBody>
                    <a:bodyPr/>
                    <a:lstStyle/>
                    <a:p>
                      <a:pPr algn="ctr" fontAlgn="ctr"/>
                      <a:r>
                        <a:rPr lang="en-US" sz="1200" u="none" strike="noStrike">
                          <a:effectLst/>
                        </a:rPr>
                        <a:t>Place by population</a:t>
                      </a:r>
                      <a:endParaRPr lang="en-US" sz="1200" b="0" i="0" u="none" strike="noStrike">
                        <a:solidFill>
                          <a:srgbClr val="000000"/>
                        </a:solidFill>
                        <a:effectLst/>
                        <a:latin typeface="Calibri" panose="020F0502020204030204" pitchFamily="34" charset="0"/>
                      </a:endParaRPr>
                    </a:p>
                  </a:txBody>
                  <a:tcPr marL="10234" marR="10234" marT="10234" marB="0" anchor="ctr"/>
                </a:tc>
                <a:tc>
                  <a:txBody>
                    <a:bodyPr/>
                    <a:lstStyle/>
                    <a:p>
                      <a:pPr algn="ctr" fontAlgn="ctr"/>
                      <a:r>
                        <a:rPr lang="en-US" sz="1200" u="none" strike="noStrike">
                          <a:effectLst/>
                        </a:rPr>
                        <a:t>Density pers/km²</a:t>
                      </a:r>
                      <a:endParaRPr lang="en-US" sz="1200" b="0" i="0" u="none" strike="noStrike">
                        <a:solidFill>
                          <a:srgbClr val="000000"/>
                        </a:solidFill>
                        <a:effectLst/>
                        <a:latin typeface="Calibri" panose="020F0502020204030204" pitchFamily="34" charset="0"/>
                      </a:endParaRPr>
                    </a:p>
                  </a:txBody>
                  <a:tcPr marL="10234" marR="10234" marT="10234" marB="0" anchor="ctr"/>
                </a:tc>
                <a:tc>
                  <a:txBody>
                    <a:bodyPr/>
                    <a:lstStyle/>
                    <a:p>
                      <a:pPr algn="ctr" fontAlgn="ctr"/>
                      <a:r>
                        <a:rPr lang="en-US" sz="1200" u="none" strike="noStrike">
                          <a:effectLst/>
                        </a:rPr>
                        <a:t>Place by density</a:t>
                      </a:r>
                      <a:endParaRPr lang="en-US" sz="1200" b="0" i="0" u="none" strike="noStrike">
                        <a:solidFill>
                          <a:srgbClr val="000000"/>
                        </a:solidFill>
                        <a:effectLst/>
                        <a:latin typeface="Calibri" panose="020F0502020204030204" pitchFamily="34" charset="0"/>
                      </a:endParaRPr>
                    </a:p>
                  </a:txBody>
                  <a:tcPr marL="10234" marR="10234" marT="10234" marB="0" anchor="ctr"/>
                </a:tc>
                <a:extLst>
                  <a:ext uri="{0D108BD9-81ED-4DB2-BD59-A6C34878D82A}">
                    <a16:rowId xmlns:a16="http://schemas.microsoft.com/office/drawing/2014/main" val="1829249477"/>
                  </a:ext>
                </a:extLst>
              </a:tr>
              <a:tr h="409789">
                <a:tc>
                  <a:txBody>
                    <a:bodyPr/>
                    <a:lstStyle/>
                    <a:p>
                      <a:pPr algn="ctr" fontAlgn="ctr"/>
                      <a:r>
                        <a:rPr lang="en-US" sz="1200" u="none" strike="noStrike">
                          <a:effectLst/>
                        </a:rPr>
                        <a:t>South-Eastern</a:t>
                      </a:r>
                      <a:endParaRPr lang="en-US" sz="1200" b="0" i="0" u="none" strike="noStrike">
                        <a:solidFill>
                          <a:srgbClr val="000000"/>
                        </a:solidFill>
                        <a:effectLst/>
                        <a:latin typeface="Calibri" panose="020F0502020204030204" pitchFamily="34" charset="0"/>
                      </a:endParaRPr>
                    </a:p>
                  </a:txBody>
                  <a:tcPr marL="10234" marR="10234" marT="10234" marB="0" anchor="ctr"/>
                </a:tc>
                <a:tc>
                  <a:txBody>
                    <a:bodyPr/>
                    <a:lstStyle/>
                    <a:p>
                      <a:pPr algn="ctr" fontAlgn="ctr"/>
                      <a:r>
                        <a:rPr lang="ru-RU" sz="1200" u="none" strike="noStrike">
                          <a:effectLst/>
                        </a:rPr>
                        <a:t>117.56</a:t>
                      </a:r>
                      <a:endParaRPr lang="ru-RU" sz="1200" b="0" i="0" u="none" strike="noStrike">
                        <a:solidFill>
                          <a:srgbClr val="000000"/>
                        </a:solidFill>
                        <a:effectLst/>
                        <a:latin typeface="Calibri" panose="020F0502020204030204" pitchFamily="34" charset="0"/>
                      </a:endParaRPr>
                    </a:p>
                  </a:txBody>
                  <a:tcPr marL="10234" marR="10234" marT="10234" marB="0" anchor="ctr"/>
                </a:tc>
                <a:tc>
                  <a:txBody>
                    <a:bodyPr/>
                    <a:lstStyle/>
                    <a:p>
                      <a:pPr algn="ctr" fontAlgn="ctr"/>
                      <a:r>
                        <a:rPr lang="ru-RU" sz="1200" u="none" strike="noStrike">
                          <a:effectLst/>
                        </a:rPr>
                        <a:t>23833</a:t>
                      </a:r>
                      <a:endParaRPr lang="ru-RU" sz="1200" b="0" i="0" u="none" strike="noStrike">
                        <a:solidFill>
                          <a:srgbClr val="000000"/>
                        </a:solidFill>
                        <a:effectLst/>
                        <a:latin typeface="Calibri" panose="020F0502020204030204" pitchFamily="34" charset="0"/>
                      </a:endParaRPr>
                    </a:p>
                  </a:txBody>
                  <a:tcPr marL="10234" marR="10234" marT="10234" marB="0" anchor="ctr"/>
                </a:tc>
                <a:tc>
                  <a:txBody>
                    <a:bodyPr/>
                    <a:lstStyle/>
                    <a:p>
                      <a:pPr algn="ctr" fontAlgn="ctr"/>
                      <a:r>
                        <a:rPr lang="ru-RU" sz="1200" u="none" strike="noStrike">
                          <a:effectLst/>
                        </a:rPr>
                        <a:t>6</a:t>
                      </a:r>
                      <a:endParaRPr lang="ru-RU" sz="1200" b="0" i="0" u="none" strike="noStrike">
                        <a:solidFill>
                          <a:srgbClr val="000000"/>
                        </a:solidFill>
                        <a:effectLst/>
                        <a:latin typeface="Calibri" panose="020F0502020204030204" pitchFamily="34" charset="0"/>
                      </a:endParaRPr>
                    </a:p>
                  </a:txBody>
                  <a:tcPr marL="10234" marR="10234" marT="10234" marB="0" anchor="ctr"/>
                </a:tc>
                <a:tc>
                  <a:txBody>
                    <a:bodyPr/>
                    <a:lstStyle/>
                    <a:p>
                      <a:pPr algn="ctr" fontAlgn="ctr"/>
                      <a:r>
                        <a:rPr lang="ru-RU" sz="1200" u="none" strike="noStrike">
                          <a:effectLst/>
                        </a:rPr>
                        <a:t>1433828</a:t>
                      </a:r>
                      <a:endParaRPr lang="ru-RU" sz="1200" b="0" i="0" u="none" strike="noStrike">
                        <a:solidFill>
                          <a:srgbClr val="000000"/>
                        </a:solidFill>
                        <a:effectLst/>
                        <a:latin typeface="Calibri" panose="020F0502020204030204" pitchFamily="34" charset="0"/>
                      </a:endParaRPr>
                    </a:p>
                  </a:txBody>
                  <a:tcPr marL="10234" marR="10234" marT="10234" marB="0" anchor="ctr"/>
                </a:tc>
                <a:tc>
                  <a:txBody>
                    <a:bodyPr/>
                    <a:lstStyle/>
                    <a:p>
                      <a:pPr algn="ctr" fontAlgn="ctr"/>
                      <a:r>
                        <a:rPr lang="ru-RU" sz="1200" u="none" strike="noStrike">
                          <a:effectLst/>
                        </a:rPr>
                        <a:t>11628</a:t>
                      </a:r>
                      <a:endParaRPr lang="ru-RU" sz="1200" b="0" i="0" u="none" strike="noStrike">
                        <a:solidFill>
                          <a:srgbClr val="000000"/>
                        </a:solidFill>
                        <a:effectLst/>
                        <a:latin typeface="Calibri" panose="020F0502020204030204" pitchFamily="34" charset="0"/>
                      </a:endParaRPr>
                    </a:p>
                  </a:txBody>
                  <a:tcPr marL="10234" marR="10234" marT="10234" marB="0" anchor="ctr"/>
                </a:tc>
                <a:tc>
                  <a:txBody>
                    <a:bodyPr/>
                    <a:lstStyle/>
                    <a:p>
                      <a:pPr algn="ctr" fontAlgn="ctr"/>
                      <a:r>
                        <a:rPr lang="ru-RU" sz="1200" u="none" strike="noStrike">
                          <a:effectLst/>
                        </a:rPr>
                        <a:t>5</a:t>
                      </a:r>
                      <a:endParaRPr lang="ru-RU" sz="1200" b="0" i="0" u="none" strike="noStrike">
                        <a:solidFill>
                          <a:srgbClr val="000000"/>
                        </a:solidFill>
                        <a:effectLst/>
                        <a:latin typeface="Calibri" panose="020F0502020204030204" pitchFamily="34" charset="0"/>
                      </a:endParaRPr>
                    </a:p>
                  </a:txBody>
                  <a:tcPr marL="10234" marR="10234" marT="10234" marB="0" anchor="ctr"/>
                </a:tc>
                <a:tc>
                  <a:txBody>
                    <a:bodyPr/>
                    <a:lstStyle/>
                    <a:p>
                      <a:pPr algn="ctr" fontAlgn="ctr"/>
                      <a:r>
                        <a:rPr lang="ru-RU" sz="1200" u="none" strike="noStrike">
                          <a:effectLst/>
                        </a:rPr>
                        <a:t>12196.59</a:t>
                      </a:r>
                      <a:endParaRPr lang="ru-RU" sz="1200" b="0" i="0" u="none" strike="noStrike">
                        <a:solidFill>
                          <a:srgbClr val="000000"/>
                        </a:solidFill>
                        <a:effectLst/>
                        <a:latin typeface="Calibri" panose="020F0502020204030204" pitchFamily="34" charset="0"/>
                      </a:endParaRPr>
                    </a:p>
                  </a:txBody>
                  <a:tcPr marL="10234" marR="10234" marT="10234" marB="0" anchor="ctr"/>
                </a:tc>
                <a:tc>
                  <a:txBody>
                    <a:bodyPr/>
                    <a:lstStyle/>
                    <a:p>
                      <a:pPr algn="ctr" fontAlgn="ctr"/>
                      <a:r>
                        <a:rPr lang="ru-RU" sz="1200" u="none" strike="noStrike">
                          <a:effectLst/>
                        </a:rPr>
                        <a:t>4</a:t>
                      </a:r>
                      <a:endParaRPr lang="ru-RU" sz="1200" b="0" i="0" u="none" strike="noStrike">
                        <a:solidFill>
                          <a:srgbClr val="000000"/>
                        </a:solidFill>
                        <a:effectLst/>
                        <a:latin typeface="Calibri" panose="020F0502020204030204" pitchFamily="34" charset="0"/>
                      </a:endParaRPr>
                    </a:p>
                  </a:txBody>
                  <a:tcPr marL="10234" marR="10234" marT="10234" marB="0" anchor="ctr"/>
                </a:tc>
                <a:extLst>
                  <a:ext uri="{0D108BD9-81ED-4DB2-BD59-A6C34878D82A}">
                    <a16:rowId xmlns:a16="http://schemas.microsoft.com/office/drawing/2014/main" val="3130128884"/>
                  </a:ext>
                </a:extLst>
              </a:tr>
              <a:tr h="409789">
                <a:tc>
                  <a:txBody>
                    <a:bodyPr/>
                    <a:lstStyle/>
                    <a:p>
                      <a:pPr algn="ctr" fontAlgn="ctr"/>
                      <a:r>
                        <a:rPr lang="en-US" sz="1200" u="none" strike="noStrike">
                          <a:effectLst/>
                        </a:rPr>
                        <a:t>The Bronx</a:t>
                      </a:r>
                      <a:endParaRPr lang="en-US" sz="1200" b="0" i="0" u="none" strike="noStrike">
                        <a:solidFill>
                          <a:srgbClr val="000000"/>
                        </a:solidFill>
                        <a:effectLst/>
                        <a:latin typeface="Calibri" panose="020F0502020204030204" pitchFamily="34" charset="0"/>
                      </a:endParaRPr>
                    </a:p>
                  </a:txBody>
                  <a:tcPr marL="10234" marR="10234" marT="10234" marB="0" anchor="ctr"/>
                </a:tc>
                <a:tc>
                  <a:txBody>
                    <a:bodyPr/>
                    <a:lstStyle/>
                    <a:p>
                      <a:pPr algn="ctr" fontAlgn="ctr"/>
                      <a:r>
                        <a:rPr lang="ru-RU" sz="1200" u="none" strike="noStrike">
                          <a:effectLst/>
                        </a:rPr>
                        <a:t>109.04</a:t>
                      </a:r>
                      <a:endParaRPr lang="ru-RU" sz="1200" b="0" i="0" u="none" strike="noStrike">
                        <a:solidFill>
                          <a:srgbClr val="000000"/>
                        </a:solidFill>
                        <a:effectLst/>
                        <a:latin typeface="Calibri" panose="020F0502020204030204" pitchFamily="34" charset="0"/>
                      </a:endParaRPr>
                    </a:p>
                  </a:txBody>
                  <a:tcPr marL="10234" marR="10234" marT="10234" marB="0" anchor="ctr"/>
                </a:tc>
                <a:tc>
                  <a:txBody>
                    <a:bodyPr/>
                    <a:lstStyle/>
                    <a:p>
                      <a:pPr algn="ctr" fontAlgn="ctr"/>
                      <a:r>
                        <a:rPr lang="ru-RU" sz="1200" u="none" strike="noStrike">
                          <a:effectLst/>
                        </a:rPr>
                        <a:t>13.91</a:t>
                      </a:r>
                      <a:endParaRPr lang="ru-RU" sz="1200" b="0" i="0" u="none" strike="noStrike">
                        <a:solidFill>
                          <a:srgbClr val="000000"/>
                        </a:solidFill>
                        <a:effectLst/>
                        <a:latin typeface="Calibri" panose="020F0502020204030204" pitchFamily="34" charset="0"/>
                      </a:endParaRPr>
                    </a:p>
                  </a:txBody>
                  <a:tcPr marL="10234" marR="10234" marT="10234" marB="0" anchor="ctr"/>
                </a:tc>
                <a:tc>
                  <a:txBody>
                    <a:bodyPr/>
                    <a:lstStyle/>
                    <a:p>
                      <a:pPr algn="ctr" fontAlgn="ctr"/>
                      <a:r>
                        <a:rPr lang="ru-RU" sz="1200" u="none" strike="noStrike">
                          <a:effectLst/>
                        </a:rPr>
                        <a:t>4</a:t>
                      </a:r>
                      <a:endParaRPr lang="ru-RU" sz="1200" b="0" i="0" u="none" strike="noStrike">
                        <a:solidFill>
                          <a:srgbClr val="000000"/>
                        </a:solidFill>
                        <a:effectLst/>
                        <a:latin typeface="Calibri" panose="020F0502020204030204" pitchFamily="34" charset="0"/>
                      </a:endParaRPr>
                    </a:p>
                  </a:txBody>
                  <a:tcPr marL="10234" marR="10234" marT="10234" marB="0" anchor="ctr"/>
                </a:tc>
                <a:tc>
                  <a:txBody>
                    <a:bodyPr/>
                    <a:lstStyle/>
                    <a:p>
                      <a:pPr algn="ctr" fontAlgn="ctr"/>
                      <a:r>
                        <a:rPr lang="ru-RU" sz="1200" u="none" strike="noStrike" dirty="0">
                          <a:effectLst/>
                        </a:rPr>
                        <a:t>1418207</a:t>
                      </a:r>
                      <a:endParaRPr lang="ru-RU" sz="1200" b="0" i="0" u="none" strike="noStrike" dirty="0">
                        <a:solidFill>
                          <a:srgbClr val="000000"/>
                        </a:solidFill>
                        <a:effectLst/>
                        <a:latin typeface="Calibri" panose="020F0502020204030204" pitchFamily="34" charset="0"/>
                      </a:endParaRPr>
                    </a:p>
                  </a:txBody>
                  <a:tcPr marL="10234" marR="10234" marT="10234" marB="0" anchor="ctr"/>
                </a:tc>
                <a:tc>
                  <a:txBody>
                    <a:bodyPr/>
                    <a:lstStyle/>
                    <a:p>
                      <a:pPr algn="ctr" fontAlgn="ctr"/>
                      <a:r>
                        <a:rPr lang="ru-RU" sz="1200" u="none" strike="noStrike" dirty="0">
                          <a:effectLst/>
                        </a:rPr>
                        <a:t>43847</a:t>
                      </a:r>
                      <a:endParaRPr lang="ru-RU" sz="1200" b="0" i="0" u="none" strike="noStrike" dirty="0">
                        <a:solidFill>
                          <a:srgbClr val="000000"/>
                        </a:solidFill>
                        <a:effectLst/>
                        <a:latin typeface="Calibri" panose="020F0502020204030204" pitchFamily="34" charset="0"/>
                      </a:endParaRPr>
                    </a:p>
                  </a:txBody>
                  <a:tcPr marL="10234" marR="10234" marT="10234" marB="0" anchor="ctr"/>
                </a:tc>
                <a:tc>
                  <a:txBody>
                    <a:bodyPr/>
                    <a:lstStyle/>
                    <a:p>
                      <a:pPr algn="ctr" fontAlgn="ctr"/>
                      <a:r>
                        <a:rPr lang="ru-RU" sz="1200" u="none" strike="noStrike">
                          <a:effectLst/>
                        </a:rPr>
                        <a:t>4</a:t>
                      </a:r>
                      <a:endParaRPr lang="ru-RU" sz="1200" b="0" i="0" u="none" strike="noStrike">
                        <a:solidFill>
                          <a:srgbClr val="000000"/>
                        </a:solidFill>
                        <a:effectLst/>
                        <a:latin typeface="Calibri" panose="020F0502020204030204" pitchFamily="34" charset="0"/>
                      </a:endParaRPr>
                    </a:p>
                  </a:txBody>
                  <a:tcPr marL="10234" marR="10234" marT="10234" marB="0" anchor="ctr"/>
                </a:tc>
                <a:tc>
                  <a:txBody>
                    <a:bodyPr/>
                    <a:lstStyle/>
                    <a:p>
                      <a:pPr algn="ctr" fontAlgn="ctr"/>
                      <a:r>
                        <a:rPr lang="ru-RU" sz="1200" u="none" strike="noStrike">
                          <a:effectLst/>
                        </a:rPr>
                        <a:t>13006.00</a:t>
                      </a:r>
                      <a:endParaRPr lang="ru-RU" sz="1200" b="0" i="0" u="none" strike="noStrike">
                        <a:solidFill>
                          <a:srgbClr val="000000"/>
                        </a:solidFill>
                        <a:effectLst/>
                        <a:latin typeface="Calibri" panose="020F0502020204030204" pitchFamily="34" charset="0"/>
                      </a:endParaRPr>
                    </a:p>
                  </a:txBody>
                  <a:tcPr marL="10234" marR="10234" marT="10234" marB="0" anchor="ctr"/>
                </a:tc>
                <a:tc>
                  <a:txBody>
                    <a:bodyPr/>
                    <a:lstStyle/>
                    <a:p>
                      <a:pPr algn="ctr" fontAlgn="ctr"/>
                      <a:r>
                        <a:rPr lang="ru-RU" sz="1200" u="none" strike="noStrike" dirty="0">
                          <a:effectLst/>
                        </a:rPr>
                        <a:t>3</a:t>
                      </a:r>
                      <a:endParaRPr lang="ru-RU" sz="1200" b="0" i="0" u="none" strike="noStrike" dirty="0">
                        <a:solidFill>
                          <a:srgbClr val="000000"/>
                        </a:solidFill>
                        <a:effectLst/>
                        <a:latin typeface="Calibri" panose="020F0502020204030204" pitchFamily="34" charset="0"/>
                      </a:endParaRPr>
                    </a:p>
                  </a:txBody>
                  <a:tcPr marL="10234" marR="10234" marT="10234" marB="0" anchor="ctr"/>
                </a:tc>
                <a:extLst>
                  <a:ext uri="{0D108BD9-81ED-4DB2-BD59-A6C34878D82A}">
                    <a16:rowId xmlns:a16="http://schemas.microsoft.com/office/drawing/2014/main" val="3384767676"/>
                  </a:ext>
                </a:extLst>
              </a:tr>
            </a:tbl>
          </a:graphicData>
        </a:graphic>
      </p:graphicFrame>
      <p:pic>
        <p:nvPicPr>
          <p:cNvPr id="9" name="Рисунок 8" descr="Изображение выглядит как карта&#10;&#10;Автоматически созданное описание">
            <a:extLst>
              <a:ext uri="{FF2B5EF4-FFF2-40B4-BE49-F238E27FC236}">
                <a16:creationId xmlns:a16="http://schemas.microsoft.com/office/drawing/2014/main" id="{1C7CBC48-ED60-4AD6-83B9-ED040952DF6D}"/>
              </a:ext>
            </a:extLst>
          </p:cNvPr>
          <p:cNvPicPr>
            <a:picLocks noChangeAspect="1"/>
          </p:cNvPicPr>
          <p:nvPr/>
        </p:nvPicPr>
        <p:blipFill rotWithShape="1">
          <a:blip r:embed="rId3">
            <a:extLst>
              <a:ext uri="{28A0092B-C50C-407E-A947-70E740481C1C}">
                <a14:useLocalDpi xmlns:a14="http://schemas.microsoft.com/office/drawing/2010/main" val="0"/>
              </a:ext>
            </a:extLst>
          </a:blip>
          <a:srcRect l="18038" r="4179"/>
          <a:stretch/>
        </p:blipFill>
        <p:spPr>
          <a:xfrm>
            <a:off x="402195" y="2281806"/>
            <a:ext cx="5536736" cy="4266587"/>
          </a:xfrm>
          <a:prstGeom prst="rect">
            <a:avLst/>
          </a:prstGeom>
        </p:spPr>
      </p:pic>
      <p:pic>
        <p:nvPicPr>
          <p:cNvPr id="11" name="Рисунок 10" descr="Изображение выглядит как карта&#10;&#10;Автоматически созданное описание">
            <a:extLst>
              <a:ext uri="{FF2B5EF4-FFF2-40B4-BE49-F238E27FC236}">
                <a16:creationId xmlns:a16="http://schemas.microsoft.com/office/drawing/2014/main" id="{43CEAC85-1170-419F-8B8A-A5B81AA5B7DE}"/>
              </a:ext>
            </a:extLst>
          </p:cNvPr>
          <p:cNvPicPr>
            <a:picLocks noChangeAspect="1"/>
          </p:cNvPicPr>
          <p:nvPr/>
        </p:nvPicPr>
        <p:blipFill rotWithShape="1">
          <a:blip r:embed="rId4">
            <a:extLst>
              <a:ext uri="{28A0092B-C50C-407E-A947-70E740481C1C}">
                <a14:useLocalDpi xmlns:a14="http://schemas.microsoft.com/office/drawing/2010/main" val="0"/>
              </a:ext>
            </a:extLst>
          </a:blip>
          <a:srcRect l="26253"/>
          <a:stretch/>
        </p:blipFill>
        <p:spPr>
          <a:xfrm>
            <a:off x="6535024" y="2281806"/>
            <a:ext cx="5254781" cy="4266587"/>
          </a:xfrm>
          <a:prstGeom prst="rect">
            <a:avLst/>
          </a:prstGeom>
        </p:spPr>
      </p:pic>
    </p:spTree>
    <p:extLst>
      <p:ext uri="{BB962C8B-B14F-4D97-AF65-F5344CB8AC3E}">
        <p14:creationId xmlns:p14="http://schemas.microsoft.com/office/powerpoint/2010/main" val="29609358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a:extLst>
              <a:ext uri="{FF2B5EF4-FFF2-40B4-BE49-F238E27FC236}">
                <a16:creationId xmlns:a16="http://schemas.microsoft.com/office/drawing/2014/main" id="{92B70024-8687-44FD-B6AF-0E0CDA226A06}"/>
              </a:ext>
            </a:extLst>
          </p:cNvPr>
          <p:cNvSpPr>
            <a:spLocks noGrp="1"/>
          </p:cNvSpPr>
          <p:nvPr>
            <p:ph idx="1"/>
          </p:nvPr>
        </p:nvSpPr>
        <p:spPr>
          <a:xfrm>
            <a:off x="1086643" y="304799"/>
            <a:ext cx="10018713" cy="1792449"/>
          </a:xfrm>
        </p:spPr>
        <p:txBody>
          <a:bodyPr/>
          <a:lstStyle/>
          <a:p>
            <a:pPr marL="0" indent="0" algn="just">
              <a:buNone/>
            </a:pPr>
            <a:r>
              <a:rPr lang="en-US" dirty="0">
                <a:latin typeface="Helvetica" panose="020B0604020202020204" pitchFamily="34" charset="0"/>
                <a:cs typeface="Helvetica" panose="020B0604020202020204" pitchFamily="34" charset="0"/>
              </a:rPr>
              <a:t>South-Eastern area in Moscow has 12 districts and Bronx Area from New York has 52 neighborhoods. Comparison of 12 and 52 areas will not be fair. So let's use postal offices coordinates from these 12 districts in Moscow. It will let us to increase number of points inside study area. </a:t>
            </a:r>
            <a:endParaRPr lang="ru-RU" dirty="0">
              <a:latin typeface="Helvetica" panose="020B0604020202020204" pitchFamily="34" charset="0"/>
              <a:cs typeface="Helvetica" panose="020B0604020202020204" pitchFamily="34" charset="0"/>
            </a:endParaRPr>
          </a:p>
        </p:txBody>
      </p:sp>
      <p:pic>
        <p:nvPicPr>
          <p:cNvPr id="6" name="Рисунок 5" descr="Изображение выглядит как карта&#10;&#10;Автоматически созданное описание">
            <a:extLst>
              <a:ext uri="{FF2B5EF4-FFF2-40B4-BE49-F238E27FC236}">
                <a16:creationId xmlns:a16="http://schemas.microsoft.com/office/drawing/2014/main" id="{660B8A29-3A6B-4DA4-83C8-0506456BE89D}"/>
              </a:ext>
            </a:extLst>
          </p:cNvPr>
          <p:cNvPicPr>
            <a:picLocks noChangeAspect="1"/>
          </p:cNvPicPr>
          <p:nvPr/>
        </p:nvPicPr>
        <p:blipFill rotWithShape="1">
          <a:blip r:embed="rId2">
            <a:extLst>
              <a:ext uri="{28A0092B-C50C-407E-A947-70E740481C1C}">
                <a14:useLocalDpi xmlns:a14="http://schemas.microsoft.com/office/drawing/2010/main" val="0"/>
              </a:ext>
            </a:extLst>
          </a:blip>
          <a:srcRect l="24569" t="10346" r="10203"/>
          <a:stretch/>
        </p:blipFill>
        <p:spPr>
          <a:xfrm>
            <a:off x="1086643" y="2281806"/>
            <a:ext cx="5178831" cy="4266587"/>
          </a:xfrm>
          <a:prstGeom prst="rect">
            <a:avLst/>
          </a:prstGeom>
        </p:spPr>
      </p:pic>
      <p:pic>
        <p:nvPicPr>
          <p:cNvPr id="8" name="Рисунок 7" descr="Изображение выглядит как карта&#10;&#10;Автоматически созданное описание">
            <a:extLst>
              <a:ext uri="{FF2B5EF4-FFF2-40B4-BE49-F238E27FC236}">
                <a16:creationId xmlns:a16="http://schemas.microsoft.com/office/drawing/2014/main" id="{D7763381-B49C-49D7-9FFB-0FA4BF778669}"/>
              </a:ext>
            </a:extLst>
          </p:cNvPr>
          <p:cNvPicPr>
            <a:picLocks noChangeAspect="1"/>
          </p:cNvPicPr>
          <p:nvPr/>
        </p:nvPicPr>
        <p:blipFill rotWithShape="1">
          <a:blip r:embed="rId3">
            <a:extLst>
              <a:ext uri="{28A0092B-C50C-407E-A947-70E740481C1C}">
                <a14:useLocalDpi xmlns:a14="http://schemas.microsoft.com/office/drawing/2010/main" val="0"/>
              </a:ext>
            </a:extLst>
          </a:blip>
          <a:srcRect l="26253"/>
          <a:stretch/>
        </p:blipFill>
        <p:spPr>
          <a:xfrm>
            <a:off x="6535024" y="2281806"/>
            <a:ext cx="5254781" cy="4266587"/>
          </a:xfrm>
          <a:prstGeom prst="rect">
            <a:avLst/>
          </a:prstGeom>
        </p:spPr>
      </p:pic>
    </p:spTree>
    <p:extLst>
      <p:ext uri="{BB962C8B-B14F-4D97-AF65-F5344CB8AC3E}">
        <p14:creationId xmlns:p14="http://schemas.microsoft.com/office/powerpoint/2010/main" val="35174313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33F6294-D4C3-424B-A93D-1A6010E635C2}"/>
              </a:ext>
            </a:extLst>
          </p:cNvPr>
          <p:cNvSpPr>
            <a:spLocks noGrp="1"/>
          </p:cNvSpPr>
          <p:nvPr>
            <p:ph type="title"/>
          </p:nvPr>
        </p:nvSpPr>
        <p:spPr/>
        <p:txBody>
          <a:bodyPr/>
          <a:lstStyle/>
          <a:p>
            <a:r>
              <a:rPr lang="en-US" dirty="0">
                <a:latin typeface="Bradley Hand ITC" panose="03070402050302030203" pitchFamily="66" charset="0"/>
              </a:rPr>
              <a:t>Methodology</a:t>
            </a:r>
            <a:br>
              <a:rPr lang="en-US" b="1" i="0" dirty="0">
                <a:solidFill>
                  <a:srgbClr val="000000"/>
                </a:solidFill>
                <a:effectLst/>
                <a:latin typeface="Helvetica Neue"/>
              </a:rPr>
            </a:br>
            <a:endParaRPr lang="ru-RU" dirty="0"/>
          </a:p>
        </p:txBody>
      </p:sp>
      <p:sp>
        <p:nvSpPr>
          <p:cNvPr id="3" name="Объект 2">
            <a:extLst>
              <a:ext uri="{FF2B5EF4-FFF2-40B4-BE49-F238E27FC236}">
                <a16:creationId xmlns:a16="http://schemas.microsoft.com/office/drawing/2014/main" id="{D616F82F-E85B-454D-9585-80C63CE956E6}"/>
              </a:ext>
            </a:extLst>
          </p:cNvPr>
          <p:cNvSpPr>
            <a:spLocks noGrp="1"/>
          </p:cNvSpPr>
          <p:nvPr>
            <p:ph idx="1"/>
          </p:nvPr>
        </p:nvSpPr>
        <p:spPr>
          <a:xfrm>
            <a:off x="1484310" y="1753299"/>
            <a:ext cx="10018713" cy="4037901"/>
          </a:xfrm>
        </p:spPr>
        <p:txBody>
          <a:bodyPr>
            <a:noAutofit/>
          </a:bodyPr>
          <a:lstStyle/>
          <a:p>
            <a:pPr marL="0" indent="0" algn="just">
              <a:buNone/>
            </a:pPr>
            <a:r>
              <a:rPr lang="en-US" sz="1800" b="0" i="0" dirty="0">
                <a:solidFill>
                  <a:srgbClr val="000000"/>
                </a:solidFill>
                <a:effectLst/>
                <a:latin typeface="Helvetica" panose="020B0604020202020204" pitchFamily="34" charset="0"/>
                <a:cs typeface="Helvetica" panose="020B0604020202020204" pitchFamily="34" charset="0"/>
              </a:rPr>
              <a:t>We are trying to compare two areas of biggest cities to understand how similar these areas are. Such information will be useful when you are trying to change living location to be sure that familiar things are nearby, or for example to understand is it possible to expand your business there - open a cafe, bar or gym.</a:t>
            </a:r>
          </a:p>
          <a:p>
            <a:pPr marL="0" indent="0" algn="just">
              <a:buNone/>
            </a:pPr>
            <a:r>
              <a:rPr lang="en-US" sz="1800" b="0" i="0" dirty="0">
                <a:solidFill>
                  <a:srgbClr val="000000"/>
                </a:solidFill>
                <a:effectLst/>
                <a:latin typeface="Helvetica" panose="020B0604020202020204" pitchFamily="34" charset="0"/>
                <a:cs typeface="Helvetica" panose="020B0604020202020204" pitchFamily="34" charset="0"/>
              </a:rPr>
              <a:t>By now we have collected some data about cities. We have learned about land area and population of districts inside cities. Based on this knowledge we have chosen two districts similar by land area and population.</a:t>
            </a:r>
          </a:p>
          <a:p>
            <a:pPr marL="0" indent="0" algn="just">
              <a:buNone/>
            </a:pPr>
            <a:r>
              <a:rPr lang="en-US" sz="1800" b="0" i="0" dirty="0">
                <a:solidFill>
                  <a:srgbClr val="000000"/>
                </a:solidFill>
                <a:effectLst/>
                <a:latin typeface="Helvetica" panose="020B0604020202020204" pitchFamily="34" charset="0"/>
                <a:cs typeface="Helvetica" panose="020B0604020202020204" pitchFamily="34" charset="0"/>
              </a:rPr>
              <a:t>Next we will try to use Foursquare API to get more knowledge about chosen areas - venues around every point. Similarity of these areas will be evaluated after venue </a:t>
            </a:r>
            <a:r>
              <a:rPr lang="en-US" sz="1800" b="0" i="0" dirty="0" err="1">
                <a:solidFill>
                  <a:srgbClr val="000000"/>
                </a:solidFill>
                <a:effectLst/>
                <a:latin typeface="Helvetica" panose="020B0604020202020204" pitchFamily="34" charset="0"/>
                <a:cs typeface="Helvetica" panose="020B0604020202020204" pitchFamily="34" charset="0"/>
              </a:rPr>
              <a:t>clusterization</a:t>
            </a:r>
            <a:r>
              <a:rPr lang="en-US" sz="1800" b="0" i="0" dirty="0">
                <a:solidFill>
                  <a:srgbClr val="000000"/>
                </a:solidFill>
                <a:effectLst/>
                <a:latin typeface="Helvetica" panose="020B0604020202020204" pitchFamily="34" charset="0"/>
                <a:cs typeface="Helvetica" panose="020B0604020202020204" pitchFamily="34" charset="0"/>
              </a:rPr>
              <a:t> after getting data from Foursquare API.</a:t>
            </a:r>
          </a:p>
          <a:p>
            <a:pPr marL="0" indent="0" algn="just">
              <a:buNone/>
            </a:pPr>
            <a:endParaRPr lang="ru-RU" sz="1800"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264295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2E84EA4-E252-49FA-801E-BD197C05B4A9}"/>
              </a:ext>
            </a:extLst>
          </p:cNvPr>
          <p:cNvSpPr>
            <a:spLocks noGrp="1"/>
          </p:cNvSpPr>
          <p:nvPr>
            <p:ph type="title"/>
          </p:nvPr>
        </p:nvSpPr>
        <p:spPr/>
        <p:txBody>
          <a:bodyPr/>
          <a:lstStyle/>
          <a:p>
            <a:r>
              <a:rPr lang="en-US" dirty="0">
                <a:latin typeface="Bradley Hand ITC" panose="03070402050302030203" pitchFamily="66" charset="0"/>
              </a:rPr>
              <a:t>Analysis</a:t>
            </a:r>
            <a:endParaRPr lang="ru-RU" dirty="0"/>
          </a:p>
        </p:txBody>
      </p:sp>
      <p:sp>
        <p:nvSpPr>
          <p:cNvPr id="3" name="Объект 2">
            <a:extLst>
              <a:ext uri="{FF2B5EF4-FFF2-40B4-BE49-F238E27FC236}">
                <a16:creationId xmlns:a16="http://schemas.microsoft.com/office/drawing/2014/main" id="{9FBBB58D-5943-48E8-B0CF-16E035D199FB}"/>
              </a:ext>
            </a:extLst>
          </p:cNvPr>
          <p:cNvSpPr>
            <a:spLocks noGrp="1"/>
          </p:cNvSpPr>
          <p:nvPr>
            <p:ph idx="1"/>
          </p:nvPr>
        </p:nvSpPr>
        <p:spPr>
          <a:xfrm>
            <a:off x="1484310" y="1907795"/>
            <a:ext cx="10018713" cy="1752599"/>
          </a:xfrm>
        </p:spPr>
        <p:txBody>
          <a:bodyPr>
            <a:normAutofit lnSpcReduction="10000"/>
          </a:bodyPr>
          <a:lstStyle/>
          <a:p>
            <a:pPr marL="0" indent="0">
              <a:buNone/>
            </a:pPr>
            <a:r>
              <a:rPr lang="en-US" dirty="0">
                <a:latin typeface="Helvetica" panose="020B0604020202020204" pitchFamily="34" charset="0"/>
                <a:cs typeface="Helvetica" panose="020B0604020202020204" pitchFamily="34" charset="0"/>
              </a:rPr>
              <a:t>Analysis of venues in 500 meters radius of every point gave us 243 unique categories. One hot encoding and grouping rows by neighborhood by taking the mean of the frequency of occurrence of each category, then sorting the venues in descending order and using only first five venues gives us such results:</a:t>
            </a:r>
            <a:endParaRPr lang="ru-RU" dirty="0">
              <a:latin typeface="Helvetica" panose="020B0604020202020204" pitchFamily="34" charset="0"/>
              <a:cs typeface="Helvetica" panose="020B0604020202020204" pitchFamily="34" charset="0"/>
            </a:endParaRPr>
          </a:p>
        </p:txBody>
      </p:sp>
      <p:graphicFrame>
        <p:nvGraphicFramePr>
          <p:cNvPr id="6" name="Таблица 5">
            <a:extLst>
              <a:ext uri="{FF2B5EF4-FFF2-40B4-BE49-F238E27FC236}">
                <a16:creationId xmlns:a16="http://schemas.microsoft.com/office/drawing/2014/main" id="{57EC3F6F-C0B3-4F64-8E67-24A97A198C3E}"/>
              </a:ext>
            </a:extLst>
          </p:cNvPr>
          <p:cNvGraphicFramePr>
            <a:graphicFrameLocks noGrp="1"/>
          </p:cNvGraphicFramePr>
          <p:nvPr>
            <p:extLst>
              <p:ext uri="{D42A27DB-BD31-4B8C-83A1-F6EECF244321}">
                <p14:modId xmlns:p14="http://schemas.microsoft.com/office/powerpoint/2010/main" val="378336877"/>
              </p:ext>
            </p:extLst>
          </p:nvPr>
        </p:nvGraphicFramePr>
        <p:xfrm>
          <a:off x="715617" y="4144893"/>
          <a:ext cx="11370364" cy="1329486"/>
        </p:xfrm>
        <a:graphic>
          <a:graphicData uri="http://schemas.openxmlformats.org/drawingml/2006/table">
            <a:tbl>
              <a:tblPr>
                <a:tableStyleId>{5C22544A-7EE6-4342-B048-85BDC9FD1C3A}</a:tableStyleId>
              </a:tblPr>
              <a:tblGrid>
                <a:gridCol w="177128">
                  <a:extLst>
                    <a:ext uri="{9D8B030D-6E8A-4147-A177-3AD203B41FA5}">
                      <a16:colId xmlns:a16="http://schemas.microsoft.com/office/drawing/2014/main" val="2114071953"/>
                    </a:ext>
                  </a:extLst>
                </a:gridCol>
                <a:gridCol w="1131132">
                  <a:extLst>
                    <a:ext uri="{9D8B030D-6E8A-4147-A177-3AD203B41FA5}">
                      <a16:colId xmlns:a16="http://schemas.microsoft.com/office/drawing/2014/main" val="1959884991"/>
                    </a:ext>
                  </a:extLst>
                </a:gridCol>
                <a:gridCol w="1939084">
                  <a:extLst>
                    <a:ext uri="{9D8B030D-6E8A-4147-A177-3AD203B41FA5}">
                      <a16:colId xmlns:a16="http://schemas.microsoft.com/office/drawing/2014/main" val="3936288692"/>
                    </a:ext>
                  </a:extLst>
                </a:gridCol>
                <a:gridCol w="2004341">
                  <a:extLst>
                    <a:ext uri="{9D8B030D-6E8A-4147-A177-3AD203B41FA5}">
                      <a16:colId xmlns:a16="http://schemas.microsoft.com/office/drawing/2014/main" val="1238366902"/>
                    </a:ext>
                  </a:extLst>
                </a:gridCol>
                <a:gridCol w="1976373">
                  <a:extLst>
                    <a:ext uri="{9D8B030D-6E8A-4147-A177-3AD203B41FA5}">
                      <a16:colId xmlns:a16="http://schemas.microsoft.com/office/drawing/2014/main" val="717920309"/>
                    </a:ext>
                  </a:extLst>
                </a:gridCol>
                <a:gridCol w="2175255">
                  <a:extLst>
                    <a:ext uri="{9D8B030D-6E8A-4147-A177-3AD203B41FA5}">
                      <a16:colId xmlns:a16="http://schemas.microsoft.com/office/drawing/2014/main" val="780803801"/>
                    </a:ext>
                  </a:extLst>
                </a:gridCol>
                <a:gridCol w="1967051">
                  <a:extLst>
                    <a:ext uri="{9D8B030D-6E8A-4147-A177-3AD203B41FA5}">
                      <a16:colId xmlns:a16="http://schemas.microsoft.com/office/drawing/2014/main" val="2528806480"/>
                    </a:ext>
                  </a:extLst>
                </a:gridCol>
              </a:tblGrid>
              <a:tr h="205526">
                <a:tc>
                  <a:txBody>
                    <a:bodyPr/>
                    <a:lstStyle/>
                    <a:p>
                      <a:pPr algn="l" fontAlgn="b"/>
                      <a:r>
                        <a:rPr lang="ru-RU" sz="1400" u="none" strike="noStrike">
                          <a:effectLst/>
                        </a:rPr>
                        <a:t> </a:t>
                      </a:r>
                      <a:endParaRPr lang="ru-RU" sz="1400" b="0" i="0" u="none" strike="noStrike">
                        <a:solidFill>
                          <a:srgbClr val="000000"/>
                        </a:solidFill>
                        <a:effectLst/>
                        <a:latin typeface="Calibri" panose="020F0502020204030204" pitchFamily="34" charset="0"/>
                      </a:endParaRPr>
                    </a:p>
                  </a:txBody>
                  <a:tcPr marL="8221" marR="8221" marT="8221" marB="0" anchor="b"/>
                </a:tc>
                <a:tc>
                  <a:txBody>
                    <a:bodyPr/>
                    <a:lstStyle/>
                    <a:p>
                      <a:pPr algn="l" fontAlgn="b"/>
                      <a:r>
                        <a:rPr lang="en-US" sz="1400" u="none" strike="noStrike">
                          <a:effectLst/>
                        </a:rPr>
                        <a:t>Neighborhood</a:t>
                      </a:r>
                      <a:endParaRPr lang="en-US" sz="1400" b="0" i="0" u="none" strike="noStrike">
                        <a:solidFill>
                          <a:srgbClr val="000000"/>
                        </a:solidFill>
                        <a:effectLst/>
                        <a:latin typeface="Calibri" panose="020F0502020204030204" pitchFamily="34" charset="0"/>
                      </a:endParaRPr>
                    </a:p>
                  </a:txBody>
                  <a:tcPr marL="8221" marR="8221" marT="8221" marB="0" anchor="b"/>
                </a:tc>
                <a:tc>
                  <a:txBody>
                    <a:bodyPr/>
                    <a:lstStyle/>
                    <a:p>
                      <a:pPr algn="l" fontAlgn="b"/>
                      <a:r>
                        <a:rPr lang="en-US" sz="1400" u="none" strike="noStrike">
                          <a:effectLst/>
                        </a:rPr>
                        <a:t>1st Most Common Venue</a:t>
                      </a:r>
                      <a:endParaRPr lang="en-US" sz="1400" b="0" i="0" u="none" strike="noStrike">
                        <a:solidFill>
                          <a:srgbClr val="000000"/>
                        </a:solidFill>
                        <a:effectLst/>
                        <a:latin typeface="Calibri" panose="020F0502020204030204" pitchFamily="34" charset="0"/>
                      </a:endParaRPr>
                    </a:p>
                  </a:txBody>
                  <a:tcPr marL="8221" marR="8221" marT="8221" marB="0" anchor="b"/>
                </a:tc>
                <a:tc>
                  <a:txBody>
                    <a:bodyPr/>
                    <a:lstStyle/>
                    <a:p>
                      <a:pPr algn="l" fontAlgn="b"/>
                      <a:r>
                        <a:rPr lang="en-US" sz="1400" u="none" strike="noStrike">
                          <a:effectLst/>
                        </a:rPr>
                        <a:t>2nd Most Common Venue</a:t>
                      </a:r>
                      <a:endParaRPr lang="en-US" sz="1400" b="0" i="0" u="none" strike="noStrike">
                        <a:solidFill>
                          <a:srgbClr val="000000"/>
                        </a:solidFill>
                        <a:effectLst/>
                        <a:latin typeface="Calibri" panose="020F0502020204030204" pitchFamily="34" charset="0"/>
                      </a:endParaRPr>
                    </a:p>
                  </a:txBody>
                  <a:tcPr marL="8221" marR="8221" marT="8221" marB="0" anchor="b"/>
                </a:tc>
                <a:tc>
                  <a:txBody>
                    <a:bodyPr/>
                    <a:lstStyle/>
                    <a:p>
                      <a:pPr algn="l" fontAlgn="b"/>
                      <a:r>
                        <a:rPr lang="en-US" sz="1400" u="none" strike="noStrike">
                          <a:effectLst/>
                        </a:rPr>
                        <a:t>3rd Most Common Venue</a:t>
                      </a:r>
                      <a:endParaRPr lang="en-US" sz="1400" b="0" i="0" u="none" strike="noStrike">
                        <a:solidFill>
                          <a:srgbClr val="000000"/>
                        </a:solidFill>
                        <a:effectLst/>
                        <a:latin typeface="Calibri" panose="020F0502020204030204" pitchFamily="34" charset="0"/>
                      </a:endParaRPr>
                    </a:p>
                  </a:txBody>
                  <a:tcPr marL="8221" marR="8221" marT="8221" marB="0" anchor="b"/>
                </a:tc>
                <a:tc>
                  <a:txBody>
                    <a:bodyPr/>
                    <a:lstStyle/>
                    <a:p>
                      <a:pPr algn="l" fontAlgn="b"/>
                      <a:r>
                        <a:rPr lang="en-US" sz="1400" u="none" strike="noStrike">
                          <a:effectLst/>
                        </a:rPr>
                        <a:t>4th Most Common Venue</a:t>
                      </a:r>
                      <a:endParaRPr lang="en-US" sz="1400" b="0" i="0" u="none" strike="noStrike">
                        <a:solidFill>
                          <a:srgbClr val="000000"/>
                        </a:solidFill>
                        <a:effectLst/>
                        <a:latin typeface="Calibri" panose="020F0502020204030204" pitchFamily="34" charset="0"/>
                      </a:endParaRPr>
                    </a:p>
                  </a:txBody>
                  <a:tcPr marL="8221" marR="8221" marT="8221" marB="0" anchor="b"/>
                </a:tc>
                <a:tc>
                  <a:txBody>
                    <a:bodyPr/>
                    <a:lstStyle/>
                    <a:p>
                      <a:pPr algn="l" fontAlgn="b"/>
                      <a:r>
                        <a:rPr lang="en-US" sz="1400" u="none" strike="noStrike">
                          <a:effectLst/>
                        </a:rPr>
                        <a:t>5th Most Common Venue</a:t>
                      </a:r>
                      <a:endParaRPr lang="en-US" sz="1400" b="0" i="0" u="none" strike="noStrike">
                        <a:solidFill>
                          <a:srgbClr val="000000"/>
                        </a:solidFill>
                        <a:effectLst/>
                        <a:latin typeface="Calibri" panose="020F0502020204030204" pitchFamily="34" charset="0"/>
                      </a:endParaRPr>
                    </a:p>
                  </a:txBody>
                  <a:tcPr marL="8221" marR="8221" marT="8221" marB="0" anchor="b"/>
                </a:tc>
                <a:extLst>
                  <a:ext uri="{0D108BD9-81ED-4DB2-BD59-A6C34878D82A}">
                    <a16:rowId xmlns:a16="http://schemas.microsoft.com/office/drawing/2014/main" val="3465434842"/>
                  </a:ext>
                </a:extLst>
              </a:tr>
              <a:tr h="205526">
                <a:tc>
                  <a:txBody>
                    <a:bodyPr/>
                    <a:lstStyle/>
                    <a:p>
                      <a:pPr algn="r" fontAlgn="b"/>
                      <a:r>
                        <a:rPr lang="ru-RU" sz="1400" u="none" strike="noStrike">
                          <a:effectLst/>
                        </a:rPr>
                        <a:t>0</a:t>
                      </a:r>
                      <a:endParaRPr lang="ru-RU" sz="1400" b="0" i="0" u="none" strike="noStrike">
                        <a:solidFill>
                          <a:srgbClr val="000000"/>
                        </a:solidFill>
                        <a:effectLst/>
                        <a:latin typeface="Calibri" panose="020F0502020204030204" pitchFamily="34" charset="0"/>
                      </a:endParaRPr>
                    </a:p>
                  </a:txBody>
                  <a:tcPr marL="8221" marR="8221" marT="8221" marB="0" anchor="b"/>
                </a:tc>
                <a:tc>
                  <a:txBody>
                    <a:bodyPr/>
                    <a:lstStyle/>
                    <a:p>
                      <a:pPr algn="l" fontAlgn="b"/>
                      <a:r>
                        <a:rPr lang="en-US" sz="1400" u="none" strike="noStrike">
                          <a:effectLst/>
                        </a:rPr>
                        <a:t>Allerton</a:t>
                      </a:r>
                      <a:endParaRPr lang="en-US" sz="1400" b="0" i="0" u="none" strike="noStrike">
                        <a:solidFill>
                          <a:srgbClr val="000000"/>
                        </a:solidFill>
                        <a:effectLst/>
                        <a:latin typeface="Calibri" panose="020F0502020204030204" pitchFamily="34" charset="0"/>
                      </a:endParaRPr>
                    </a:p>
                  </a:txBody>
                  <a:tcPr marL="8221" marR="8221" marT="8221" marB="0" anchor="b"/>
                </a:tc>
                <a:tc>
                  <a:txBody>
                    <a:bodyPr/>
                    <a:lstStyle/>
                    <a:p>
                      <a:pPr algn="l" fontAlgn="b"/>
                      <a:r>
                        <a:rPr lang="en-US" sz="1400" u="none" strike="noStrike">
                          <a:effectLst/>
                        </a:rPr>
                        <a:t>Pizza Place</a:t>
                      </a:r>
                      <a:endParaRPr lang="en-US" sz="1400" b="0" i="0" u="none" strike="noStrike">
                        <a:solidFill>
                          <a:srgbClr val="000000"/>
                        </a:solidFill>
                        <a:effectLst/>
                        <a:latin typeface="Calibri" panose="020F0502020204030204" pitchFamily="34" charset="0"/>
                      </a:endParaRPr>
                    </a:p>
                  </a:txBody>
                  <a:tcPr marL="8221" marR="8221" marT="8221" marB="0" anchor="b"/>
                </a:tc>
                <a:tc>
                  <a:txBody>
                    <a:bodyPr/>
                    <a:lstStyle/>
                    <a:p>
                      <a:pPr algn="l" fontAlgn="b"/>
                      <a:r>
                        <a:rPr lang="en-US" sz="1400" u="none" strike="noStrike">
                          <a:effectLst/>
                        </a:rPr>
                        <a:t>Cosmetics Shop</a:t>
                      </a:r>
                      <a:endParaRPr lang="en-US" sz="1400" b="0" i="0" u="none" strike="noStrike">
                        <a:solidFill>
                          <a:srgbClr val="000000"/>
                        </a:solidFill>
                        <a:effectLst/>
                        <a:latin typeface="Calibri" panose="020F0502020204030204" pitchFamily="34" charset="0"/>
                      </a:endParaRPr>
                    </a:p>
                  </a:txBody>
                  <a:tcPr marL="8221" marR="8221" marT="8221" marB="0" anchor="b"/>
                </a:tc>
                <a:tc>
                  <a:txBody>
                    <a:bodyPr/>
                    <a:lstStyle/>
                    <a:p>
                      <a:pPr algn="l" fontAlgn="b"/>
                      <a:r>
                        <a:rPr lang="en-US" sz="1400" u="none" strike="noStrike" dirty="0">
                          <a:effectLst/>
                        </a:rPr>
                        <a:t>Deli / Bodega</a:t>
                      </a:r>
                      <a:endParaRPr lang="en-US" sz="1400" b="0" i="0" u="none" strike="noStrike" dirty="0">
                        <a:solidFill>
                          <a:srgbClr val="000000"/>
                        </a:solidFill>
                        <a:effectLst/>
                        <a:latin typeface="Calibri" panose="020F0502020204030204" pitchFamily="34" charset="0"/>
                      </a:endParaRPr>
                    </a:p>
                  </a:txBody>
                  <a:tcPr marL="8221" marR="8221" marT="8221" marB="0" anchor="b"/>
                </a:tc>
                <a:tc>
                  <a:txBody>
                    <a:bodyPr/>
                    <a:lstStyle/>
                    <a:p>
                      <a:pPr algn="l" fontAlgn="b"/>
                      <a:r>
                        <a:rPr lang="en-US" sz="1400" u="none" strike="noStrike" dirty="0">
                          <a:effectLst/>
                        </a:rPr>
                        <a:t>Bus Station</a:t>
                      </a:r>
                      <a:endParaRPr lang="en-US" sz="1400" b="0" i="0" u="none" strike="noStrike" dirty="0">
                        <a:solidFill>
                          <a:srgbClr val="000000"/>
                        </a:solidFill>
                        <a:effectLst/>
                        <a:latin typeface="Calibri" panose="020F0502020204030204" pitchFamily="34" charset="0"/>
                      </a:endParaRPr>
                    </a:p>
                  </a:txBody>
                  <a:tcPr marL="8221" marR="8221" marT="8221" marB="0" anchor="b"/>
                </a:tc>
                <a:tc>
                  <a:txBody>
                    <a:bodyPr/>
                    <a:lstStyle/>
                    <a:p>
                      <a:pPr algn="l" fontAlgn="b"/>
                      <a:r>
                        <a:rPr lang="en-US" sz="1400" u="none" strike="noStrike">
                          <a:effectLst/>
                        </a:rPr>
                        <a:t>Supermarket</a:t>
                      </a:r>
                      <a:endParaRPr lang="en-US" sz="1400" b="0" i="0" u="none" strike="noStrike">
                        <a:solidFill>
                          <a:srgbClr val="000000"/>
                        </a:solidFill>
                        <a:effectLst/>
                        <a:latin typeface="Calibri" panose="020F0502020204030204" pitchFamily="34" charset="0"/>
                      </a:endParaRPr>
                    </a:p>
                  </a:txBody>
                  <a:tcPr marL="8221" marR="8221" marT="8221" marB="0" anchor="b"/>
                </a:tc>
                <a:extLst>
                  <a:ext uri="{0D108BD9-81ED-4DB2-BD59-A6C34878D82A}">
                    <a16:rowId xmlns:a16="http://schemas.microsoft.com/office/drawing/2014/main" val="3545525862"/>
                  </a:ext>
                </a:extLst>
              </a:tr>
              <a:tr h="205526">
                <a:tc>
                  <a:txBody>
                    <a:bodyPr/>
                    <a:lstStyle/>
                    <a:p>
                      <a:pPr algn="r" fontAlgn="b"/>
                      <a:r>
                        <a:rPr lang="ru-RU" sz="1400" u="none" strike="noStrike">
                          <a:effectLst/>
                        </a:rPr>
                        <a:t>1</a:t>
                      </a:r>
                      <a:endParaRPr lang="ru-RU" sz="1400" b="0" i="0" u="none" strike="noStrike">
                        <a:solidFill>
                          <a:srgbClr val="000000"/>
                        </a:solidFill>
                        <a:effectLst/>
                        <a:latin typeface="Calibri" panose="020F0502020204030204" pitchFamily="34" charset="0"/>
                      </a:endParaRPr>
                    </a:p>
                  </a:txBody>
                  <a:tcPr marL="8221" marR="8221" marT="8221" marB="0" anchor="b"/>
                </a:tc>
                <a:tc>
                  <a:txBody>
                    <a:bodyPr/>
                    <a:lstStyle/>
                    <a:p>
                      <a:pPr algn="l" fontAlgn="b"/>
                      <a:r>
                        <a:rPr lang="en-US" sz="1400" u="none" strike="noStrike" dirty="0">
                          <a:effectLst/>
                        </a:rPr>
                        <a:t>Baychester</a:t>
                      </a:r>
                      <a:endParaRPr lang="en-US" sz="1400" b="0" i="0" u="none" strike="noStrike" dirty="0">
                        <a:solidFill>
                          <a:srgbClr val="000000"/>
                        </a:solidFill>
                        <a:effectLst/>
                        <a:latin typeface="Calibri" panose="020F0502020204030204" pitchFamily="34" charset="0"/>
                      </a:endParaRPr>
                    </a:p>
                  </a:txBody>
                  <a:tcPr marL="8221" marR="8221" marT="8221" marB="0" anchor="b"/>
                </a:tc>
                <a:tc>
                  <a:txBody>
                    <a:bodyPr/>
                    <a:lstStyle/>
                    <a:p>
                      <a:pPr algn="l" fontAlgn="b"/>
                      <a:r>
                        <a:rPr lang="en-US" sz="1400" u="none" strike="noStrike">
                          <a:effectLst/>
                        </a:rPr>
                        <a:t>Donut Shop</a:t>
                      </a:r>
                      <a:endParaRPr lang="en-US" sz="1400" b="0" i="0" u="none" strike="noStrike">
                        <a:solidFill>
                          <a:srgbClr val="000000"/>
                        </a:solidFill>
                        <a:effectLst/>
                        <a:latin typeface="Calibri" panose="020F0502020204030204" pitchFamily="34" charset="0"/>
                      </a:endParaRPr>
                    </a:p>
                  </a:txBody>
                  <a:tcPr marL="8221" marR="8221" marT="8221" marB="0" anchor="b"/>
                </a:tc>
                <a:tc>
                  <a:txBody>
                    <a:bodyPr/>
                    <a:lstStyle/>
                    <a:p>
                      <a:pPr algn="l" fontAlgn="b"/>
                      <a:r>
                        <a:rPr lang="en-US" sz="1400" u="none" strike="noStrike">
                          <a:effectLst/>
                        </a:rPr>
                        <a:t>Spanish Restaurant</a:t>
                      </a:r>
                      <a:endParaRPr lang="en-US" sz="1400" b="0" i="0" u="none" strike="noStrike">
                        <a:solidFill>
                          <a:srgbClr val="000000"/>
                        </a:solidFill>
                        <a:effectLst/>
                        <a:latin typeface="Calibri" panose="020F0502020204030204" pitchFamily="34" charset="0"/>
                      </a:endParaRPr>
                    </a:p>
                  </a:txBody>
                  <a:tcPr marL="8221" marR="8221" marT="8221" marB="0" anchor="b"/>
                </a:tc>
                <a:tc>
                  <a:txBody>
                    <a:bodyPr/>
                    <a:lstStyle/>
                    <a:p>
                      <a:pPr algn="l" fontAlgn="b"/>
                      <a:r>
                        <a:rPr lang="en-US" sz="1400" u="none" strike="noStrike">
                          <a:effectLst/>
                        </a:rPr>
                        <a:t>Gym / Fitness Center</a:t>
                      </a:r>
                      <a:endParaRPr lang="en-US" sz="1400" b="0" i="0" u="none" strike="noStrike">
                        <a:solidFill>
                          <a:srgbClr val="000000"/>
                        </a:solidFill>
                        <a:effectLst/>
                        <a:latin typeface="Calibri" panose="020F0502020204030204" pitchFamily="34" charset="0"/>
                      </a:endParaRPr>
                    </a:p>
                  </a:txBody>
                  <a:tcPr marL="8221" marR="8221" marT="8221" marB="0" anchor="b"/>
                </a:tc>
                <a:tc>
                  <a:txBody>
                    <a:bodyPr/>
                    <a:lstStyle/>
                    <a:p>
                      <a:pPr algn="l" fontAlgn="b"/>
                      <a:r>
                        <a:rPr lang="en-US" sz="1400" u="none" strike="noStrike">
                          <a:effectLst/>
                        </a:rPr>
                        <a:t>Bus Station</a:t>
                      </a:r>
                      <a:endParaRPr lang="en-US" sz="1400" b="0" i="0" u="none" strike="noStrike">
                        <a:solidFill>
                          <a:srgbClr val="000000"/>
                        </a:solidFill>
                        <a:effectLst/>
                        <a:latin typeface="Calibri" panose="020F0502020204030204" pitchFamily="34" charset="0"/>
                      </a:endParaRPr>
                    </a:p>
                  </a:txBody>
                  <a:tcPr marL="8221" marR="8221" marT="8221" marB="0" anchor="b"/>
                </a:tc>
                <a:tc>
                  <a:txBody>
                    <a:bodyPr/>
                    <a:lstStyle/>
                    <a:p>
                      <a:pPr algn="l" fontAlgn="b"/>
                      <a:r>
                        <a:rPr lang="en-US" sz="1400" u="none" strike="noStrike">
                          <a:effectLst/>
                        </a:rPr>
                        <a:t>Mattress Store</a:t>
                      </a:r>
                      <a:endParaRPr lang="en-US" sz="1400" b="0" i="0" u="none" strike="noStrike">
                        <a:solidFill>
                          <a:srgbClr val="000000"/>
                        </a:solidFill>
                        <a:effectLst/>
                        <a:latin typeface="Calibri" panose="020F0502020204030204" pitchFamily="34" charset="0"/>
                      </a:endParaRPr>
                    </a:p>
                  </a:txBody>
                  <a:tcPr marL="8221" marR="8221" marT="8221" marB="0" anchor="b"/>
                </a:tc>
                <a:extLst>
                  <a:ext uri="{0D108BD9-81ED-4DB2-BD59-A6C34878D82A}">
                    <a16:rowId xmlns:a16="http://schemas.microsoft.com/office/drawing/2014/main" val="6169899"/>
                  </a:ext>
                </a:extLst>
              </a:tr>
              <a:tr h="205526">
                <a:tc>
                  <a:txBody>
                    <a:bodyPr/>
                    <a:lstStyle/>
                    <a:p>
                      <a:pPr algn="r" fontAlgn="b"/>
                      <a:r>
                        <a:rPr lang="ru-RU" sz="1400" u="none" strike="noStrike">
                          <a:effectLst/>
                        </a:rPr>
                        <a:t>2</a:t>
                      </a:r>
                      <a:endParaRPr lang="ru-RU" sz="1400" b="0" i="0" u="none" strike="noStrike">
                        <a:solidFill>
                          <a:srgbClr val="000000"/>
                        </a:solidFill>
                        <a:effectLst/>
                        <a:latin typeface="Calibri" panose="020F0502020204030204" pitchFamily="34" charset="0"/>
                      </a:endParaRPr>
                    </a:p>
                  </a:txBody>
                  <a:tcPr marL="8221" marR="8221" marT="8221" marB="0" anchor="b"/>
                </a:tc>
                <a:tc>
                  <a:txBody>
                    <a:bodyPr/>
                    <a:lstStyle/>
                    <a:p>
                      <a:pPr algn="l" fontAlgn="b"/>
                      <a:r>
                        <a:rPr lang="en-US" sz="1400" u="none" strike="noStrike">
                          <a:effectLst/>
                        </a:rPr>
                        <a:t>Bedford Park</a:t>
                      </a:r>
                      <a:endParaRPr lang="en-US" sz="1400" b="0" i="0" u="none" strike="noStrike">
                        <a:solidFill>
                          <a:srgbClr val="000000"/>
                        </a:solidFill>
                        <a:effectLst/>
                        <a:latin typeface="Calibri" panose="020F0502020204030204" pitchFamily="34" charset="0"/>
                      </a:endParaRPr>
                    </a:p>
                  </a:txBody>
                  <a:tcPr marL="8221" marR="8221" marT="8221" marB="0" anchor="b"/>
                </a:tc>
                <a:tc>
                  <a:txBody>
                    <a:bodyPr/>
                    <a:lstStyle/>
                    <a:p>
                      <a:pPr algn="l" fontAlgn="b"/>
                      <a:r>
                        <a:rPr lang="en-US" sz="1400" u="none" strike="noStrike">
                          <a:effectLst/>
                        </a:rPr>
                        <a:t>Mexican Restaurant</a:t>
                      </a:r>
                      <a:endParaRPr lang="en-US" sz="1400" b="0" i="0" u="none" strike="noStrike">
                        <a:solidFill>
                          <a:srgbClr val="000000"/>
                        </a:solidFill>
                        <a:effectLst/>
                        <a:latin typeface="Calibri" panose="020F0502020204030204" pitchFamily="34" charset="0"/>
                      </a:endParaRPr>
                    </a:p>
                  </a:txBody>
                  <a:tcPr marL="8221" marR="8221" marT="8221" marB="0" anchor="b"/>
                </a:tc>
                <a:tc>
                  <a:txBody>
                    <a:bodyPr/>
                    <a:lstStyle/>
                    <a:p>
                      <a:pPr algn="l" fontAlgn="b"/>
                      <a:r>
                        <a:rPr lang="en-US" sz="1400" u="none" strike="noStrike">
                          <a:effectLst/>
                        </a:rPr>
                        <a:t>Diner</a:t>
                      </a:r>
                      <a:endParaRPr lang="en-US" sz="1400" b="0" i="0" u="none" strike="noStrike">
                        <a:solidFill>
                          <a:srgbClr val="000000"/>
                        </a:solidFill>
                        <a:effectLst/>
                        <a:latin typeface="Calibri" panose="020F0502020204030204" pitchFamily="34" charset="0"/>
                      </a:endParaRPr>
                    </a:p>
                  </a:txBody>
                  <a:tcPr marL="8221" marR="8221" marT="8221" marB="0" anchor="b"/>
                </a:tc>
                <a:tc>
                  <a:txBody>
                    <a:bodyPr/>
                    <a:lstStyle/>
                    <a:p>
                      <a:pPr algn="l" fontAlgn="b"/>
                      <a:r>
                        <a:rPr lang="en-US" sz="1400" u="none" strike="noStrike">
                          <a:effectLst/>
                        </a:rPr>
                        <a:t>Deli / Bodega</a:t>
                      </a:r>
                      <a:endParaRPr lang="en-US" sz="1400" b="0" i="0" u="none" strike="noStrike">
                        <a:solidFill>
                          <a:srgbClr val="000000"/>
                        </a:solidFill>
                        <a:effectLst/>
                        <a:latin typeface="Calibri" panose="020F0502020204030204" pitchFamily="34" charset="0"/>
                      </a:endParaRPr>
                    </a:p>
                  </a:txBody>
                  <a:tcPr marL="8221" marR="8221" marT="8221" marB="0" anchor="b"/>
                </a:tc>
                <a:tc>
                  <a:txBody>
                    <a:bodyPr/>
                    <a:lstStyle/>
                    <a:p>
                      <a:pPr algn="l" fontAlgn="b"/>
                      <a:r>
                        <a:rPr lang="en-US" sz="1400" u="none" strike="noStrike">
                          <a:effectLst/>
                        </a:rPr>
                        <a:t>Pizza Place</a:t>
                      </a:r>
                      <a:endParaRPr lang="en-US" sz="1400" b="0" i="0" u="none" strike="noStrike">
                        <a:solidFill>
                          <a:srgbClr val="000000"/>
                        </a:solidFill>
                        <a:effectLst/>
                        <a:latin typeface="Calibri" panose="020F0502020204030204" pitchFamily="34" charset="0"/>
                      </a:endParaRPr>
                    </a:p>
                  </a:txBody>
                  <a:tcPr marL="8221" marR="8221" marT="8221" marB="0" anchor="b"/>
                </a:tc>
                <a:tc>
                  <a:txBody>
                    <a:bodyPr/>
                    <a:lstStyle/>
                    <a:p>
                      <a:pPr algn="l" fontAlgn="b"/>
                      <a:r>
                        <a:rPr lang="en-US" sz="1400" u="none" strike="noStrike">
                          <a:effectLst/>
                        </a:rPr>
                        <a:t>Spanish Restaurant</a:t>
                      </a:r>
                      <a:endParaRPr lang="en-US" sz="1400" b="0" i="0" u="none" strike="noStrike">
                        <a:solidFill>
                          <a:srgbClr val="000000"/>
                        </a:solidFill>
                        <a:effectLst/>
                        <a:latin typeface="Calibri" panose="020F0502020204030204" pitchFamily="34" charset="0"/>
                      </a:endParaRPr>
                    </a:p>
                  </a:txBody>
                  <a:tcPr marL="8221" marR="8221" marT="8221" marB="0" anchor="b"/>
                </a:tc>
                <a:extLst>
                  <a:ext uri="{0D108BD9-81ED-4DB2-BD59-A6C34878D82A}">
                    <a16:rowId xmlns:a16="http://schemas.microsoft.com/office/drawing/2014/main" val="773195389"/>
                  </a:ext>
                </a:extLst>
              </a:tr>
              <a:tr h="205526">
                <a:tc>
                  <a:txBody>
                    <a:bodyPr/>
                    <a:lstStyle/>
                    <a:p>
                      <a:pPr algn="r" fontAlgn="b"/>
                      <a:r>
                        <a:rPr lang="ru-RU" sz="1400" u="none" strike="noStrike">
                          <a:effectLst/>
                        </a:rPr>
                        <a:t>3</a:t>
                      </a:r>
                      <a:endParaRPr lang="ru-RU" sz="1400" b="0" i="0" u="none" strike="noStrike">
                        <a:solidFill>
                          <a:srgbClr val="000000"/>
                        </a:solidFill>
                        <a:effectLst/>
                        <a:latin typeface="Calibri" panose="020F0502020204030204" pitchFamily="34" charset="0"/>
                      </a:endParaRPr>
                    </a:p>
                  </a:txBody>
                  <a:tcPr marL="8221" marR="8221" marT="8221" marB="0" anchor="b"/>
                </a:tc>
                <a:tc>
                  <a:txBody>
                    <a:bodyPr/>
                    <a:lstStyle/>
                    <a:p>
                      <a:pPr algn="l" fontAlgn="b"/>
                      <a:r>
                        <a:rPr lang="en-US" sz="1400" u="none" strike="noStrike">
                          <a:effectLst/>
                        </a:rPr>
                        <a:t>Belmont</a:t>
                      </a:r>
                      <a:endParaRPr lang="en-US" sz="1400" b="0" i="0" u="none" strike="noStrike">
                        <a:solidFill>
                          <a:srgbClr val="000000"/>
                        </a:solidFill>
                        <a:effectLst/>
                        <a:latin typeface="Calibri" panose="020F0502020204030204" pitchFamily="34" charset="0"/>
                      </a:endParaRPr>
                    </a:p>
                  </a:txBody>
                  <a:tcPr marL="8221" marR="8221" marT="8221" marB="0" anchor="b"/>
                </a:tc>
                <a:tc>
                  <a:txBody>
                    <a:bodyPr/>
                    <a:lstStyle/>
                    <a:p>
                      <a:pPr algn="l" fontAlgn="b"/>
                      <a:r>
                        <a:rPr lang="en-US" sz="1400" u="none" strike="noStrike">
                          <a:effectLst/>
                        </a:rPr>
                        <a:t>Italian Restaurant</a:t>
                      </a:r>
                      <a:endParaRPr lang="en-US" sz="1400" b="0" i="0" u="none" strike="noStrike">
                        <a:solidFill>
                          <a:srgbClr val="000000"/>
                        </a:solidFill>
                        <a:effectLst/>
                        <a:latin typeface="Calibri" panose="020F0502020204030204" pitchFamily="34" charset="0"/>
                      </a:endParaRPr>
                    </a:p>
                  </a:txBody>
                  <a:tcPr marL="8221" marR="8221" marT="8221" marB="0" anchor="b"/>
                </a:tc>
                <a:tc>
                  <a:txBody>
                    <a:bodyPr/>
                    <a:lstStyle/>
                    <a:p>
                      <a:pPr algn="l" fontAlgn="b"/>
                      <a:r>
                        <a:rPr lang="en-US" sz="1400" u="none" strike="noStrike">
                          <a:effectLst/>
                        </a:rPr>
                        <a:t>Pizza Place</a:t>
                      </a:r>
                      <a:endParaRPr lang="en-US" sz="1400" b="0" i="0" u="none" strike="noStrike">
                        <a:solidFill>
                          <a:srgbClr val="000000"/>
                        </a:solidFill>
                        <a:effectLst/>
                        <a:latin typeface="Calibri" panose="020F0502020204030204" pitchFamily="34" charset="0"/>
                      </a:endParaRPr>
                    </a:p>
                  </a:txBody>
                  <a:tcPr marL="8221" marR="8221" marT="8221" marB="0" anchor="b"/>
                </a:tc>
                <a:tc>
                  <a:txBody>
                    <a:bodyPr/>
                    <a:lstStyle/>
                    <a:p>
                      <a:pPr algn="l" fontAlgn="b"/>
                      <a:r>
                        <a:rPr lang="en-US" sz="1400" u="none" strike="noStrike">
                          <a:effectLst/>
                        </a:rPr>
                        <a:t>Deli / Bodega</a:t>
                      </a:r>
                      <a:endParaRPr lang="en-US" sz="1400" b="0" i="0" u="none" strike="noStrike">
                        <a:solidFill>
                          <a:srgbClr val="000000"/>
                        </a:solidFill>
                        <a:effectLst/>
                        <a:latin typeface="Calibri" panose="020F0502020204030204" pitchFamily="34" charset="0"/>
                      </a:endParaRPr>
                    </a:p>
                  </a:txBody>
                  <a:tcPr marL="8221" marR="8221" marT="8221" marB="0" anchor="b"/>
                </a:tc>
                <a:tc>
                  <a:txBody>
                    <a:bodyPr/>
                    <a:lstStyle/>
                    <a:p>
                      <a:pPr algn="l" fontAlgn="b"/>
                      <a:r>
                        <a:rPr lang="en-US" sz="1400" u="none" strike="noStrike">
                          <a:effectLst/>
                        </a:rPr>
                        <a:t>Bakery</a:t>
                      </a:r>
                      <a:endParaRPr lang="en-US" sz="1400" b="0" i="0" u="none" strike="noStrike">
                        <a:solidFill>
                          <a:srgbClr val="000000"/>
                        </a:solidFill>
                        <a:effectLst/>
                        <a:latin typeface="Calibri" panose="020F0502020204030204" pitchFamily="34" charset="0"/>
                      </a:endParaRPr>
                    </a:p>
                  </a:txBody>
                  <a:tcPr marL="8221" marR="8221" marT="8221" marB="0" anchor="b"/>
                </a:tc>
                <a:tc>
                  <a:txBody>
                    <a:bodyPr/>
                    <a:lstStyle/>
                    <a:p>
                      <a:pPr algn="l" fontAlgn="b"/>
                      <a:r>
                        <a:rPr lang="en-US" sz="1400" u="none" strike="noStrike">
                          <a:effectLst/>
                        </a:rPr>
                        <a:t>Bank</a:t>
                      </a:r>
                      <a:endParaRPr lang="en-US" sz="1400" b="0" i="0" u="none" strike="noStrike">
                        <a:solidFill>
                          <a:srgbClr val="000000"/>
                        </a:solidFill>
                        <a:effectLst/>
                        <a:latin typeface="Calibri" panose="020F0502020204030204" pitchFamily="34" charset="0"/>
                      </a:endParaRPr>
                    </a:p>
                  </a:txBody>
                  <a:tcPr marL="8221" marR="8221" marT="8221" marB="0" anchor="b"/>
                </a:tc>
                <a:extLst>
                  <a:ext uri="{0D108BD9-81ED-4DB2-BD59-A6C34878D82A}">
                    <a16:rowId xmlns:a16="http://schemas.microsoft.com/office/drawing/2014/main" val="75481040"/>
                  </a:ext>
                </a:extLst>
              </a:tr>
              <a:tr h="205526">
                <a:tc>
                  <a:txBody>
                    <a:bodyPr/>
                    <a:lstStyle/>
                    <a:p>
                      <a:pPr algn="r" fontAlgn="b"/>
                      <a:r>
                        <a:rPr lang="ru-RU" sz="1400" u="none" strike="noStrike">
                          <a:effectLst/>
                        </a:rPr>
                        <a:t>4</a:t>
                      </a:r>
                      <a:endParaRPr lang="ru-RU" sz="1400" b="0" i="0" u="none" strike="noStrike">
                        <a:solidFill>
                          <a:srgbClr val="000000"/>
                        </a:solidFill>
                        <a:effectLst/>
                        <a:latin typeface="Calibri" panose="020F0502020204030204" pitchFamily="34" charset="0"/>
                      </a:endParaRPr>
                    </a:p>
                  </a:txBody>
                  <a:tcPr marL="8221" marR="8221" marT="8221" marB="0" anchor="b"/>
                </a:tc>
                <a:tc>
                  <a:txBody>
                    <a:bodyPr/>
                    <a:lstStyle/>
                    <a:p>
                      <a:pPr algn="l" fontAlgn="b"/>
                      <a:r>
                        <a:rPr lang="en-US" sz="1400" u="none" strike="noStrike">
                          <a:effectLst/>
                        </a:rPr>
                        <a:t>Bronxdale</a:t>
                      </a:r>
                      <a:endParaRPr lang="en-US" sz="1400" b="0" i="0" u="none" strike="noStrike">
                        <a:solidFill>
                          <a:srgbClr val="000000"/>
                        </a:solidFill>
                        <a:effectLst/>
                        <a:latin typeface="Calibri" panose="020F0502020204030204" pitchFamily="34" charset="0"/>
                      </a:endParaRPr>
                    </a:p>
                  </a:txBody>
                  <a:tcPr marL="8221" marR="8221" marT="8221" marB="0" anchor="b"/>
                </a:tc>
                <a:tc>
                  <a:txBody>
                    <a:bodyPr/>
                    <a:lstStyle/>
                    <a:p>
                      <a:pPr algn="l" fontAlgn="b"/>
                      <a:r>
                        <a:rPr lang="en-US" sz="1400" u="none" strike="noStrike">
                          <a:effectLst/>
                        </a:rPr>
                        <a:t>Pizza Place</a:t>
                      </a:r>
                      <a:endParaRPr lang="en-US" sz="1400" b="0" i="0" u="none" strike="noStrike">
                        <a:solidFill>
                          <a:srgbClr val="000000"/>
                        </a:solidFill>
                        <a:effectLst/>
                        <a:latin typeface="Calibri" panose="020F0502020204030204" pitchFamily="34" charset="0"/>
                      </a:endParaRPr>
                    </a:p>
                  </a:txBody>
                  <a:tcPr marL="8221" marR="8221" marT="8221" marB="0" anchor="b"/>
                </a:tc>
                <a:tc>
                  <a:txBody>
                    <a:bodyPr/>
                    <a:lstStyle/>
                    <a:p>
                      <a:pPr algn="l" fontAlgn="b"/>
                      <a:r>
                        <a:rPr lang="en-US" sz="1400" u="none" strike="noStrike">
                          <a:effectLst/>
                        </a:rPr>
                        <a:t>Bank</a:t>
                      </a:r>
                      <a:endParaRPr lang="en-US" sz="1400" b="0" i="0" u="none" strike="noStrike">
                        <a:solidFill>
                          <a:srgbClr val="000000"/>
                        </a:solidFill>
                        <a:effectLst/>
                        <a:latin typeface="Calibri" panose="020F0502020204030204" pitchFamily="34" charset="0"/>
                      </a:endParaRPr>
                    </a:p>
                  </a:txBody>
                  <a:tcPr marL="8221" marR="8221" marT="8221" marB="0" anchor="b"/>
                </a:tc>
                <a:tc>
                  <a:txBody>
                    <a:bodyPr/>
                    <a:lstStyle/>
                    <a:p>
                      <a:pPr algn="l" fontAlgn="b"/>
                      <a:r>
                        <a:rPr lang="en-US" sz="1400" u="none" strike="noStrike">
                          <a:effectLst/>
                        </a:rPr>
                        <a:t>Performing Arts Venue</a:t>
                      </a:r>
                      <a:endParaRPr lang="en-US" sz="1400" b="0" i="0" u="none" strike="noStrike">
                        <a:solidFill>
                          <a:srgbClr val="000000"/>
                        </a:solidFill>
                        <a:effectLst/>
                        <a:latin typeface="Calibri" panose="020F0502020204030204" pitchFamily="34" charset="0"/>
                      </a:endParaRPr>
                    </a:p>
                  </a:txBody>
                  <a:tcPr marL="8221" marR="8221" marT="8221" marB="0" anchor="b"/>
                </a:tc>
                <a:tc>
                  <a:txBody>
                    <a:bodyPr/>
                    <a:lstStyle/>
                    <a:p>
                      <a:pPr algn="l" fontAlgn="b"/>
                      <a:r>
                        <a:rPr lang="en-US" sz="1400" u="none" strike="noStrike">
                          <a:effectLst/>
                        </a:rPr>
                        <a:t>Paper / Office Supplies Store</a:t>
                      </a:r>
                      <a:endParaRPr lang="en-US" sz="1400" b="0" i="0" u="none" strike="noStrike">
                        <a:solidFill>
                          <a:srgbClr val="000000"/>
                        </a:solidFill>
                        <a:effectLst/>
                        <a:latin typeface="Calibri" panose="020F0502020204030204" pitchFamily="34" charset="0"/>
                      </a:endParaRPr>
                    </a:p>
                  </a:txBody>
                  <a:tcPr marL="8221" marR="8221" marT="8221" marB="0" anchor="b"/>
                </a:tc>
                <a:tc>
                  <a:txBody>
                    <a:bodyPr/>
                    <a:lstStyle/>
                    <a:p>
                      <a:pPr algn="l" fontAlgn="b"/>
                      <a:r>
                        <a:rPr lang="en-US" sz="1400" u="none" strike="noStrike" dirty="0">
                          <a:effectLst/>
                        </a:rPr>
                        <a:t>Chinese Restaurant</a:t>
                      </a:r>
                      <a:endParaRPr lang="en-US" sz="1400" b="0" i="0" u="none" strike="noStrike" dirty="0">
                        <a:solidFill>
                          <a:srgbClr val="000000"/>
                        </a:solidFill>
                        <a:effectLst/>
                        <a:latin typeface="Calibri" panose="020F0502020204030204" pitchFamily="34" charset="0"/>
                      </a:endParaRPr>
                    </a:p>
                  </a:txBody>
                  <a:tcPr marL="8221" marR="8221" marT="8221" marB="0" anchor="b"/>
                </a:tc>
                <a:extLst>
                  <a:ext uri="{0D108BD9-81ED-4DB2-BD59-A6C34878D82A}">
                    <a16:rowId xmlns:a16="http://schemas.microsoft.com/office/drawing/2014/main" val="2340984741"/>
                  </a:ext>
                </a:extLst>
              </a:tr>
            </a:tbl>
          </a:graphicData>
        </a:graphic>
      </p:graphicFrame>
    </p:spTree>
    <p:extLst>
      <p:ext uri="{BB962C8B-B14F-4D97-AF65-F5344CB8AC3E}">
        <p14:creationId xmlns:p14="http://schemas.microsoft.com/office/powerpoint/2010/main" val="6124020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a:extLst>
              <a:ext uri="{FF2B5EF4-FFF2-40B4-BE49-F238E27FC236}">
                <a16:creationId xmlns:a16="http://schemas.microsoft.com/office/drawing/2014/main" id="{82E8AC59-71C0-4886-9D99-3C4B43DECB51}"/>
              </a:ext>
            </a:extLst>
          </p:cNvPr>
          <p:cNvSpPr>
            <a:spLocks noGrp="1"/>
          </p:cNvSpPr>
          <p:nvPr>
            <p:ph idx="1"/>
          </p:nvPr>
        </p:nvSpPr>
        <p:spPr>
          <a:xfrm>
            <a:off x="1735980" y="116747"/>
            <a:ext cx="10018713" cy="1426828"/>
          </a:xfrm>
        </p:spPr>
        <p:txBody>
          <a:bodyPr/>
          <a:lstStyle/>
          <a:p>
            <a:pPr marL="0" indent="0">
              <a:buNone/>
            </a:pPr>
            <a:r>
              <a:rPr lang="en-US" dirty="0" err="1"/>
              <a:t>Clusterization</a:t>
            </a:r>
            <a:r>
              <a:rPr lang="en-US" dirty="0"/>
              <a:t> time: we will use k-means clustering with number of clusters equal to 8 (almost random number, not so big and not so small).</a:t>
            </a:r>
            <a:endParaRPr lang="ru-RU" dirty="0"/>
          </a:p>
        </p:txBody>
      </p:sp>
      <p:pic>
        <p:nvPicPr>
          <p:cNvPr id="6" name="Рисунок 5">
            <a:extLst>
              <a:ext uri="{FF2B5EF4-FFF2-40B4-BE49-F238E27FC236}">
                <a16:creationId xmlns:a16="http://schemas.microsoft.com/office/drawing/2014/main" id="{89C8B13D-86E4-4B03-82BD-FF06C6C9A737}"/>
              </a:ext>
            </a:extLst>
          </p:cNvPr>
          <p:cNvPicPr>
            <a:picLocks noChangeAspect="1"/>
          </p:cNvPicPr>
          <p:nvPr/>
        </p:nvPicPr>
        <p:blipFill rotWithShape="1">
          <a:blip r:embed="rId2"/>
          <a:srcRect r="11730"/>
          <a:stretch/>
        </p:blipFill>
        <p:spPr>
          <a:xfrm>
            <a:off x="636090" y="1831810"/>
            <a:ext cx="5516232" cy="4420217"/>
          </a:xfrm>
          <a:prstGeom prst="rect">
            <a:avLst/>
          </a:prstGeom>
        </p:spPr>
      </p:pic>
      <p:pic>
        <p:nvPicPr>
          <p:cNvPr id="7" name="Рисунок 6">
            <a:extLst>
              <a:ext uri="{FF2B5EF4-FFF2-40B4-BE49-F238E27FC236}">
                <a16:creationId xmlns:a16="http://schemas.microsoft.com/office/drawing/2014/main" id="{9021F513-3C63-4449-813E-AD439482F579}"/>
              </a:ext>
            </a:extLst>
          </p:cNvPr>
          <p:cNvPicPr>
            <a:picLocks noChangeAspect="1"/>
          </p:cNvPicPr>
          <p:nvPr/>
        </p:nvPicPr>
        <p:blipFill rotWithShape="1">
          <a:blip r:embed="rId3"/>
          <a:srcRect l="-615" t="2255" r="10138" b="6585"/>
          <a:stretch/>
        </p:blipFill>
        <p:spPr>
          <a:xfrm>
            <a:off x="6437246" y="1831810"/>
            <a:ext cx="5516232" cy="4420217"/>
          </a:xfrm>
          <a:prstGeom prst="rect">
            <a:avLst/>
          </a:prstGeom>
        </p:spPr>
      </p:pic>
    </p:spTree>
    <p:extLst>
      <p:ext uri="{BB962C8B-B14F-4D97-AF65-F5344CB8AC3E}">
        <p14:creationId xmlns:p14="http://schemas.microsoft.com/office/powerpoint/2010/main" val="1203216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a:extLst>
              <a:ext uri="{FF2B5EF4-FFF2-40B4-BE49-F238E27FC236}">
                <a16:creationId xmlns:a16="http://schemas.microsoft.com/office/drawing/2014/main" id="{18A12800-0ED8-47CD-9CC3-8A7BE7E52D20}"/>
              </a:ext>
            </a:extLst>
          </p:cNvPr>
          <p:cNvSpPr>
            <a:spLocks noGrp="1"/>
          </p:cNvSpPr>
          <p:nvPr>
            <p:ph idx="1"/>
          </p:nvPr>
        </p:nvSpPr>
        <p:spPr>
          <a:xfrm>
            <a:off x="1246034" y="7689"/>
            <a:ext cx="7576855" cy="3421311"/>
          </a:xfrm>
        </p:spPr>
        <p:txBody>
          <a:bodyPr>
            <a:noAutofit/>
          </a:bodyPr>
          <a:lstStyle/>
          <a:p>
            <a:pPr marL="0" indent="0" algn="just" rtl="0">
              <a:buNone/>
            </a:pPr>
            <a:r>
              <a:rPr lang="en-US" dirty="0">
                <a:solidFill>
                  <a:srgbClr val="000000"/>
                </a:solidFill>
                <a:effectLst/>
                <a:latin typeface="Helvetica" panose="020B0604020202020204" pitchFamily="34" charset="0"/>
                <a:cs typeface="Helvetica" panose="020B0604020202020204" pitchFamily="34" charset="0"/>
              </a:rPr>
              <a:t>If we will try to compare results by colors - we can see that these two areas almost have nothing similar.</a:t>
            </a:r>
          </a:p>
          <a:p>
            <a:pPr marL="0" indent="0" algn="just">
              <a:buNone/>
            </a:pPr>
            <a:r>
              <a:rPr lang="en-US" b="0" i="0" dirty="0">
                <a:solidFill>
                  <a:srgbClr val="000000"/>
                </a:solidFill>
                <a:effectLst/>
                <a:latin typeface="Helvetica" panose="020B0604020202020204" pitchFamily="34" charset="0"/>
                <a:cs typeface="Helvetica" panose="020B0604020202020204" pitchFamily="34" charset="0"/>
              </a:rPr>
              <a:t>Most popular clusters in NY are 1 and 4 (and it's 39+8=47 places (47/52*100% = 90,4% of all)) and most popular clusters in Moscow are 2 and 0 (it's 26+22=48 places (85,7% of all), very similar quantity to NY).</a:t>
            </a:r>
          </a:p>
        </p:txBody>
      </p:sp>
      <p:graphicFrame>
        <p:nvGraphicFramePr>
          <p:cNvPr id="5" name="Таблица 4">
            <a:extLst>
              <a:ext uri="{FF2B5EF4-FFF2-40B4-BE49-F238E27FC236}">
                <a16:creationId xmlns:a16="http://schemas.microsoft.com/office/drawing/2014/main" id="{C036FA44-0E56-427F-9D3A-A5CDFD49C5F4}"/>
              </a:ext>
            </a:extLst>
          </p:cNvPr>
          <p:cNvGraphicFramePr>
            <a:graphicFrameLocks noGrp="1"/>
          </p:cNvGraphicFramePr>
          <p:nvPr>
            <p:extLst>
              <p:ext uri="{D42A27DB-BD31-4B8C-83A1-F6EECF244321}">
                <p14:modId xmlns:p14="http://schemas.microsoft.com/office/powerpoint/2010/main" val="4245740469"/>
              </p:ext>
            </p:extLst>
          </p:nvPr>
        </p:nvGraphicFramePr>
        <p:xfrm>
          <a:off x="8822889" y="7689"/>
          <a:ext cx="2812642" cy="2869070"/>
        </p:xfrm>
        <a:graphic>
          <a:graphicData uri="http://schemas.openxmlformats.org/drawingml/2006/table">
            <a:tbl>
              <a:tblPr>
                <a:tableStyleId>{5C22544A-7EE6-4342-B048-85BDC9FD1C3A}</a:tableStyleId>
              </a:tblPr>
              <a:tblGrid>
                <a:gridCol w="812541">
                  <a:extLst>
                    <a:ext uri="{9D8B030D-6E8A-4147-A177-3AD203B41FA5}">
                      <a16:colId xmlns:a16="http://schemas.microsoft.com/office/drawing/2014/main" val="2879809516"/>
                    </a:ext>
                  </a:extLst>
                </a:gridCol>
                <a:gridCol w="593780">
                  <a:extLst>
                    <a:ext uri="{9D8B030D-6E8A-4147-A177-3AD203B41FA5}">
                      <a16:colId xmlns:a16="http://schemas.microsoft.com/office/drawing/2014/main" val="899123861"/>
                    </a:ext>
                  </a:extLst>
                </a:gridCol>
                <a:gridCol w="812541">
                  <a:extLst>
                    <a:ext uri="{9D8B030D-6E8A-4147-A177-3AD203B41FA5}">
                      <a16:colId xmlns:a16="http://schemas.microsoft.com/office/drawing/2014/main" val="4260407085"/>
                    </a:ext>
                  </a:extLst>
                </a:gridCol>
                <a:gridCol w="593780">
                  <a:extLst>
                    <a:ext uri="{9D8B030D-6E8A-4147-A177-3AD203B41FA5}">
                      <a16:colId xmlns:a16="http://schemas.microsoft.com/office/drawing/2014/main" val="2526436220"/>
                    </a:ext>
                  </a:extLst>
                </a:gridCol>
              </a:tblGrid>
              <a:tr h="310218">
                <a:tc gridSpan="2">
                  <a:txBody>
                    <a:bodyPr/>
                    <a:lstStyle/>
                    <a:p>
                      <a:pPr algn="ctr" fontAlgn="ctr"/>
                      <a:r>
                        <a:rPr lang="en-US" sz="1800" u="none" strike="noStrike">
                          <a:effectLst/>
                        </a:rPr>
                        <a:t>New York City</a:t>
                      </a:r>
                      <a:endParaRPr lang="en-US" sz="1800" b="0" i="0" u="none" strike="noStrike">
                        <a:solidFill>
                          <a:srgbClr val="000000"/>
                        </a:solidFill>
                        <a:effectLst/>
                        <a:latin typeface="Times New Roman" panose="02020603050405020304" pitchFamily="18" charset="0"/>
                      </a:endParaRPr>
                    </a:p>
                  </a:txBody>
                  <a:tcPr marL="148905" marR="148905" marT="74452" marB="74452" anchor="ctr"/>
                </a:tc>
                <a:tc hMerge="1">
                  <a:txBody>
                    <a:bodyPr/>
                    <a:lstStyle/>
                    <a:p>
                      <a:endParaRPr lang="ru-RU"/>
                    </a:p>
                  </a:txBody>
                  <a:tcPr/>
                </a:tc>
                <a:tc gridSpan="2">
                  <a:txBody>
                    <a:bodyPr/>
                    <a:lstStyle/>
                    <a:p>
                      <a:pPr algn="ctr" fontAlgn="ctr"/>
                      <a:r>
                        <a:rPr lang="en-US" sz="1800" u="none" strike="noStrike" dirty="0">
                          <a:effectLst/>
                        </a:rPr>
                        <a:t>Moscow</a:t>
                      </a:r>
                      <a:endParaRPr lang="en-US" sz="1800" b="0" i="0" u="none" strike="noStrike" dirty="0">
                        <a:solidFill>
                          <a:srgbClr val="000000"/>
                        </a:solidFill>
                        <a:effectLst/>
                        <a:latin typeface="Times New Roman" panose="02020603050405020304" pitchFamily="18" charset="0"/>
                      </a:endParaRPr>
                    </a:p>
                  </a:txBody>
                  <a:tcPr marL="148905" marR="148905" marT="74452" marB="74452" anchor="ctr"/>
                </a:tc>
                <a:tc hMerge="1">
                  <a:txBody>
                    <a:bodyPr/>
                    <a:lstStyle/>
                    <a:p>
                      <a:endParaRPr lang="ru-RU"/>
                    </a:p>
                  </a:txBody>
                  <a:tcPr/>
                </a:tc>
                <a:extLst>
                  <a:ext uri="{0D108BD9-81ED-4DB2-BD59-A6C34878D82A}">
                    <a16:rowId xmlns:a16="http://schemas.microsoft.com/office/drawing/2014/main" val="1567864404"/>
                  </a:ext>
                </a:extLst>
              </a:tr>
              <a:tr h="310218">
                <a:tc>
                  <a:txBody>
                    <a:bodyPr/>
                    <a:lstStyle/>
                    <a:p>
                      <a:pPr algn="ctr" fontAlgn="ctr"/>
                      <a:r>
                        <a:rPr lang="en-US" sz="1800" u="none" strike="noStrike">
                          <a:effectLst/>
                        </a:rPr>
                        <a:t>Cluster</a:t>
                      </a:r>
                      <a:endParaRPr lang="en-US" sz="1800" b="0" i="0" u="none" strike="noStrike">
                        <a:solidFill>
                          <a:srgbClr val="000000"/>
                        </a:solidFill>
                        <a:effectLst/>
                        <a:latin typeface="Times New Roman" panose="02020603050405020304" pitchFamily="18" charset="0"/>
                      </a:endParaRPr>
                    </a:p>
                  </a:txBody>
                  <a:tcPr marL="15511" marR="15511" marT="15511" marB="0" anchor="ctr"/>
                </a:tc>
                <a:tc>
                  <a:txBody>
                    <a:bodyPr/>
                    <a:lstStyle/>
                    <a:p>
                      <a:pPr algn="ctr" fontAlgn="ctr"/>
                      <a:r>
                        <a:rPr lang="en-US" sz="1800" u="none" strike="noStrike" dirty="0">
                          <a:effectLst/>
                        </a:rPr>
                        <a:t>Q-ty</a:t>
                      </a:r>
                      <a:endParaRPr lang="en-US" sz="1800" b="0" i="0" u="none" strike="noStrike" dirty="0">
                        <a:solidFill>
                          <a:srgbClr val="000000"/>
                        </a:solidFill>
                        <a:effectLst/>
                        <a:latin typeface="Times New Roman" panose="02020603050405020304" pitchFamily="18" charset="0"/>
                      </a:endParaRPr>
                    </a:p>
                  </a:txBody>
                  <a:tcPr marL="15511" marR="15511" marT="15511" marB="0" anchor="ctr"/>
                </a:tc>
                <a:tc>
                  <a:txBody>
                    <a:bodyPr/>
                    <a:lstStyle/>
                    <a:p>
                      <a:pPr algn="ctr" fontAlgn="ctr"/>
                      <a:r>
                        <a:rPr lang="en-US" sz="1800" u="none" strike="noStrike">
                          <a:effectLst/>
                        </a:rPr>
                        <a:t>Cluster</a:t>
                      </a:r>
                      <a:endParaRPr lang="en-US" sz="1800" b="0" i="0" u="none" strike="noStrike">
                        <a:solidFill>
                          <a:srgbClr val="000000"/>
                        </a:solidFill>
                        <a:effectLst/>
                        <a:latin typeface="Times New Roman" panose="02020603050405020304" pitchFamily="18" charset="0"/>
                      </a:endParaRPr>
                    </a:p>
                  </a:txBody>
                  <a:tcPr marL="15511" marR="15511" marT="15511" marB="0" anchor="ctr"/>
                </a:tc>
                <a:tc>
                  <a:txBody>
                    <a:bodyPr/>
                    <a:lstStyle/>
                    <a:p>
                      <a:pPr algn="ctr" fontAlgn="ctr"/>
                      <a:r>
                        <a:rPr lang="en-US" sz="1800" u="none" strike="noStrike">
                          <a:effectLst/>
                        </a:rPr>
                        <a:t>Q-ty</a:t>
                      </a:r>
                      <a:endParaRPr lang="en-US" sz="1800" b="0" i="0" u="none" strike="noStrike">
                        <a:solidFill>
                          <a:srgbClr val="000000"/>
                        </a:solidFill>
                        <a:effectLst/>
                        <a:latin typeface="Times New Roman" panose="02020603050405020304" pitchFamily="18" charset="0"/>
                      </a:endParaRPr>
                    </a:p>
                  </a:txBody>
                  <a:tcPr marL="15511" marR="15511" marT="15511" marB="0" anchor="ctr"/>
                </a:tc>
                <a:extLst>
                  <a:ext uri="{0D108BD9-81ED-4DB2-BD59-A6C34878D82A}">
                    <a16:rowId xmlns:a16="http://schemas.microsoft.com/office/drawing/2014/main" val="2049192761"/>
                  </a:ext>
                </a:extLst>
              </a:tr>
              <a:tr h="310218">
                <a:tc>
                  <a:txBody>
                    <a:bodyPr/>
                    <a:lstStyle/>
                    <a:p>
                      <a:pPr algn="ctr" fontAlgn="ctr"/>
                      <a:r>
                        <a:rPr lang="ru-RU" sz="1800" u="none" strike="noStrike" dirty="0">
                          <a:effectLst/>
                        </a:rPr>
                        <a:t>1</a:t>
                      </a:r>
                      <a:endParaRPr lang="ru-RU" sz="1800" b="0" i="0" u="none" strike="noStrike" dirty="0">
                        <a:solidFill>
                          <a:srgbClr val="000000"/>
                        </a:solidFill>
                        <a:effectLst/>
                        <a:latin typeface="Times New Roman" panose="02020603050405020304" pitchFamily="18" charset="0"/>
                      </a:endParaRPr>
                    </a:p>
                  </a:txBody>
                  <a:tcPr marL="15511" marR="15511" marT="15511" marB="0" anchor="ctr"/>
                </a:tc>
                <a:tc>
                  <a:txBody>
                    <a:bodyPr/>
                    <a:lstStyle/>
                    <a:p>
                      <a:pPr algn="ctr" fontAlgn="ctr"/>
                      <a:r>
                        <a:rPr lang="ru-RU" sz="1800" u="none" strike="noStrike">
                          <a:effectLst/>
                        </a:rPr>
                        <a:t>39</a:t>
                      </a:r>
                      <a:endParaRPr lang="ru-RU" sz="1800" b="0" i="0" u="none" strike="noStrike">
                        <a:solidFill>
                          <a:srgbClr val="000000"/>
                        </a:solidFill>
                        <a:effectLst/>
                        <a:latin typeface="Times New Roman" panose="02020603050405020304" pitchFamily="18" charset="0"/>
                      </a:endParaRPr>
                    </a:p>
                  </a:txBody>
                  <a:tcPr marL="15511" marR="15511" marT="15511" marB="0" anchor="ctr"/>
                </a:tc>
                <a:tc>
                  <a:txBody>
                    <a:bodyPr/>
                    <a:lstStyle/>
                    <a:p>
                      <a:pPr algn="ctr" fontAlgn="ctr"/>
                      <a:r>
                        <a:rPr lang="ru-RU" sz="1800" u="none" strike="noStrike">
                          <a:effectLst/>
                        </a:rPr>
                        <a:t>2</a:t>
                      </a:r>
                      <a:endParaRPr lang="ru-RU" sz="1800" b="0" i="0" u="none" strike="noStrike">
                        <a:solidFill>
                          <a:srgbClr val="000000"/>
                        </a:solidFill>
                        <a:effectLst/>
                        <a:latin typeface="Times New Roman" panose="02020603050405020304" pitchFamily="18" charset="0"/>
                      </a:endParaRPr>
                    </a:p>
                  </a:txBody>
                  <a:tcPr marL="15511" marR="15511" marT="15511" marB="0" anchor="ctr"/>
                </a:tc>
                <a:tc>
                  <a:txBody>
                    <a:bodyPr/>
                    <a:lstStyle/>
                    <a:p>
                      <a:pPr algn="ctr" fontAlgn="ctr"/>
                      <a:r>
                        <a:rPr lang="ru-RU" sz="1800" u="none" strike="noStrike">
                          <a:effectLst/>
                        </a:rPr>
                        <a:t>26</a:t>
                      </a:r>
                      <a:endParaRPr lang="ru-RU" sz="1800" b="0" i="0" u="none" strike="noStrike">
                        <a:solidFill>
                          <a:srgbClr val="000000"/>
                        </a:solidFill>
                        <a:effectLst/>
                        <a:latin typeface="Times New Roman" panose="02020603050405020304" pitchFamily="18" charset="0"/>
                      </a:endParaRPr>
                    </a:p>
                  </a:txBody>
                  <a:tcPr marL="15511" marR="15511" marT="15511" marB="0" anchor="ctr"/>
                </a:tc>
                <a:extLst>
                  <a:ext uri="{0D108BD9-81ED-4DB2-BD59-A6C34878D82A}">
                    <a16:rowId xmlns:a16="http://schemas.microsoft.com/office/drawing/2014/main" val="2462855291"/>
                  </a:ext>
                </a:extLst>
              </a:tr>
              <a:tr h="310218">
                <a:tc>
                  <a:txBody>
                    <a:bodyPr/>
                    <a:lstStyle/>
                    <a:p>
                      <a:pPr algn="ctr" fontAlgn="ctr"/>
                      <a:r>
                        <a:rPr lang="ru-RU" sz="1800" u="none" strike="noStrike" dirty="0">
                          <a:effectLst/>
                        </a:rPr>
                        <a:t>4</a:t>
                      </a:r>
                      <a:endParaRPr lang="ru-RU" sz="1800" b="0" i="0" u="none" strike="noStrike" dirty="0">
                        <a:solidFill>
                          <a:srgbClr val="000000"/>
                        </a:solidFill>
                        <a:effectLst/>
                        <a:latin typeface="Times New Roman" panose="02020603050405020304" pitchFamily="18" charset="0"/>
                      </a:endParaRPr>
                    </a:p>
                  </a:txBody>
                  <a:tcPr marL="15511" marR="15511" marT="15511" marB="0" anchor="ctr"/>
                </a:tc>
                <a:tc>
                  <a:txBody>
                    <a:bodyPr/>
                    <a:lstStyle/>
                    <a:p>
                      <a:pPr algn="ctr" fontAlgn="ctr"/>
                      <a:r>
                        <a:rPr lang="ru-RU" sz="1800" u="none" strike="noStrike">
                          <a:effectLst/>
                        </a:rPr>
                        <a:t>8</a:t>
                      </a:r>
                      <a:endParaRPr lang="ru-RU" sz="1800" b="0" i="0" u="none" strike="noStrike">
                        <a:solidFill>
                          <a:srgbClr val="000000"/>
                        </a:solidFill>
                        <a:effectLst/>
                        <a:latin typeface="Times New Roman" panose="02020603050405020304" pitchFamily="18" charset="0"/>
                      </a:endParaRPr>
                    </a:p>
                  </a:txBody>
                  <a:tcPr marL="15511" marR="15511" marT="15511" marB="0" anchor="ctr"/>
                </a:tc>
                <a:tc>
                  <a:txBody>
                    <a:bodyPr/>
                    <a:lstStyle/>
                    <a:p>
                      <a:pPr algn="ctr" fontAlgn="ctr"/>
                      <a:r>
                        <a:rPr lang="ru-RU" sz="1800" u="none" strike="noStrike">
                          <a:effectLst/>
                        </a:rPr>
                        <a:t>0</a:t>
                      </a:r>
                      <a:endParaRPr lang="ru-RU" sz="1800" b="0" i="0" u="none" strike="noStrike">
                        <a:solidFill>
                          <a:srgbClr val="000000"/>
                        </a:solidFill>
                        <a:effectLst/>
                        <a:latin typeface="Times New Roman" panose="02020603050405020304" pitchFamily="18" charset="0"/>
                      </a:endParaRPr>
                    </a:p>
                  </a:txBody>
                  <a:tcPr marL="15511" marR="15511" marT="15511" marB="0" anchor="ctr"/>
                </a:tc>
                <a:tc>
                  <a:txBody>
                    <a:bodyPr/>
                    <a:lstStyle/>
                    <a:p>
                      <a:pPr algn="ctr" fontAlgn="ctr"/>
                      <a:r>
                        <a:rPr lang="ru-RU" sz="1800" u="none" strike="noStrike">
                          <a:effectLst/>
                        </a:rPr>
                        <a:t>22</a:t>
                      </a:r>
                      <a:endParaRPr lang="ru-RU" sz="1800" b="0" i="0" u="none" strike="noStrike">
                        <a:solidFill>
                          <a:srgbClr val="000000"/>
                        </a:solidFill>
                        <a:effectLst/>
                        <a:latin typeface="Times New Roman" panose="02020603050405020304" pitchFamily="18" charset="0"/>
                      </a:endParaRPr>
                    </a:p>
                  </a:txBody>
                  <a:tcPr marL="15511" marR="15511" marT="15511" marB="0" anchor="ctr"/>
                </a:tc>
                <a:extLst>
                  <a:ext uri="{0D108BD9-81ED-4DB2-BD59-A6C34878D82A}">
                    <a16:rowId xmlns:a16="http://schemas.microsoft.com/office/drawing/2014/main" val="1322951517"/>
                  </a:ext>
                </a:extLst>
              </a:tr>
              <a:tr h="310218">
                <a:tc>
                  <a:txBody>
                    <a:bodyPr/>
                    <a:lstStyle/>
                    <a:p>
                      <a:pPr algn="ctr" fontAlgn="ctr"/>
                      <a:r>
                        <a:rPr lang="ru-RU" sz="1800" u="none" strike="noStrike" dirty="0">
                          <a:effectLst/>
                        </a:rPr>
                        <a:t>0</a:t>
                      </a:r>
                      <a:endParaRPr lang="ru-RU" sz="1800" b="0" i="0" u="none" strike="noStrike" dirty="0">
                        <a:solidFill>
                          <a:srgbClr val="000000"/>
                        </a:solidFill>
                        <a:effectLst/>
                        <a:latin typeface="Times New Roman" panose="02020603050405020304" pitchFamily="18" charset="0"/>
                      </a:endParaRPr>
                    </a:p>
                  </a:txBody>
                  <a:tcPr marL="15511" marR="15511" marT="15511" marB="0" anchor="ctr"/>
                </a:tc>
                <a:tc>
                  <a:txBody>
                    <a:bodyPr/>
                    <a:lstStyle/>
                    <a:p>
                      <a:pPr algn="ctr" fontAlgn="ctr"/>
                      <a:r>
                        <a:rPr lang="ru-RU" sz="1800" u="none" strike="noStrike">
                          <a:effectLst/>
                        </a:rPr>
                        <a:t>2</a:t>
                      </a:r>
                      <a:endParaRPr lang="ru-RU" sz="1800" b="0" i="0" u="none" strike="noStrike">
                        <a:solidFill>
                          <a:srgbClr val="000000"/>
                        </a:solidFill>
                        <a:effectLst/>
                        <a:latin typeface="Times New Roman" panose="02020603050405020304" pitchFamily="18" charset="0"/>
                      </a:endParaRPr>
                    </a:p>
                  </a:txBody>
                  <a:tcPr marL="15511" marR="15511" marT="15511" marB="0" anchor="ctr"/>
                </a:tc>
                <a:tc>
                  <a:txBody>
                    <a:bodyPr/>
                    <a:lstStyle/>
                    <a:p>
                      <a:pPr algn="ctr" fontAlgn="ctr"/>
                      <a:r>
                        <a:rPr lang="ru-RU" sz="1800" u="none" strike="noStrike">
                          <a:effectLst/>
                        </a:rPr>
                        <a:t>4</a:t>
                      </a:r>
                      <a:endParaRPr lang="ru-RU" sz="1800" b="0" i="0" u="none" strike="noStrike">
                        <a:solidFill>
                          <a:srgbClr val="000000"/>
                        </a:solidFill>
                        <a:effectLst/>
                        <a:latin typeface="Times New Roman" panose="02020603050405020304" pitchFamily="18" charset="0"/>
                      </a:endParaRPr>
                    </a:p>
                  </a:txBody>
                  <a:tcPr marL="15511" marR="15511" marT="15511" marB="0" anchor="ctr"/>
                </a:tc>
                <a:tc>
                  <a:txBody>
                    <a:bodyPr/>
                    <a:lstStyle/>
                    <a:p>
                      <a:pPr algn="ctr" fontAlgn="ctr"/>
                      <a:r>
                        <a:rPr lang="ru-RU" sz="1800" u="none" strike="noStrike">
                          <a:effectLst/>
                        </a:rPr>
                        <a:t>6</a:t>
                      </a:r>
                      <a:endParaRPr lang="ru-RU" sz="1800" b="0" i="0" u="none" strike="noStrike">
                        <a:solidFill>
                          <a:srgbClr val="000000"/>
                        </a:solidFill>
                        <a:effectLst/>
                        <a:latin typeface="Times New Roman" panose="02020603050405020304" pitchFamily="18" charset="0"/>
                      </a:endParaRPr>
                    </a:p>
                  </a:txBody>
                  <a:tcPr marL="15511" marR="15511" marT="15511" marB="0" anchor="ctr"/>
                </a:tc>
                <a:extLst>
                  <a:ext uri="{0D108BD9-81ED-4DB2-BD59-A6C34878D82A}">
                    <a16:rowId xmlns:a16="http://schemas.microsoft.com/office/drawing/2014/main" val="1178361910"/>
                  </a:ext>
                </a:extLst>
              </a:tr>
              <a:tr h="310218">
                <a:tc>
                  <a:txBody>
                    <a:bodyPr/>
                    <a:lstStyle/>
                    <a:p>
                      <a:pPr algn="ctr" fontAlgn="ctr"/>
                      <a:r>
                        <a:rPr lang="ru-RU" sz="1800" u="none" strike="noStrike">
                          <a:effectLst/>
                        </a:rPr>
                        <a:t>7</a:t>
                      </a:r>
                      <a:endParaRPr lang="ru-RU" sz="1800" b="0" i="0" u="none" strike="noStrike">
                        <a:solidFill>
                          <a:srgbClr val="000000"/>
                        </a:solidFill>
                        <a:effectLst/>
                        <a:latin typeface="Times New Roman" panose="02020603050405020304" pitchFamily="18" charset="0"/>
                      </a:endParaRPr>
                    </a:p>
                  </a:txBody>
                  <a:tcPr marL="15511" marR="15511" marT="15511" marB="0" anchor="ctr"/>
                </a:tc>
                <a:tc>
                  <a:txBody>
                    <a:bodyPr/>
                    <a:lstStyle/>
                    <a:p>
                      <a:pPr algn="ctr" fontAlgn="ctr"/>
                      <a:r>
                        <a:rPr lang="ru-RU" sz="1800" u="none" strike="noStrike">
                          <a:effectLst/>
                        </a:rPr>
                        <a:t>1</a:t>
                      </a:r>
                      <a:endParaRPr lang="ru-RU" sz="1800" b="0" i="0" u="none" strike="noStrike">
                        <a:solidFill>
                          <a:srgbClr val="000000"/>
                        </a:solidFill>
                        <a:effectLst/>
                        <a:latin typeface="Times New Roman" panose="02020603050405020304" pitchFamily="18" charset="0"/>
                      </a:endParaRPr>
                    </a:p>
                  </a:txBody>
                  <a:tcPr marL="15511" marR="15511" marT="15511" marB="0" anchor="ctr"/>
                </a:tc>
                <a:tc>
                  <a:txBody>
                    <a:bodyPr/>
                    <a:lstStyle/>
                    <a:p>
                      <a:pPr algn="ctr" fontAlgn="ctr"/>
                      <a:r>
                        <a:rPr lang="ru-RU" sz="1800" u="none" strike="noStrike">
                          <a:effectLst/>
                        </a:rPr>
                        <a:t>3</a:t>
                      </a:r>
                      <a:endParaRPr lang="ru-RU" sz="1800" b="0" i="0" u="none" strike="noStrike">
                        <a:solidFill>
                          <a:srgbClr val="000000"/>
                        </a:solidFill>
                        <a:effectLst/>
                        <a:latin typeface="Times New Roman" panose="02020603050405020304" pitchFamily="18" charset="0"/>
                      </a:endParaRPr>
                    </a:p>
                  </a:txBody>
                  <a:tcPr marL="15511" marR="15511" marT="15511" marB="0" anchor="ctr"/>
                </a:tc>
                <a:tc>
                  <a:txBody>
                    <a:bodyPr/>
                    <a:lstStyle/>
                    <a:p>
                      <a:pPr algn="ctr" fontAlgn="ctr"/>
                      <a:r>
                        <a:rPr lang="ru-RU" sz="1800" u="none" strike="noStrike">
                          <a:effectLst/>
                        </a:rPr>
                        <a:t>1</a:t>
                      </a:r>
                      <a:endParaRPr lang="ru-RU" sz="1800" b="0" i="0" u="none" strike="noStrike">
                        <a:solidFill>
                          <a:srgbClr val="000000"/>
                        </a:solidFill>
                        <a:effectLst/>
                        <a:latin typeface="Times New Roman" panose="02020603050405020304" pitchFamily="18" charset="0"/>
                      </a:endParaRPr>
                    </a:p>
                  </a:txBody>
                  <a:tcPr marL="15511" marR="15511" marT="15511" marB="0" anchor="ctr"/>
                </a:tc>
                <a:extLst>
                  <a:ext uri="{0D108BD9-81ED-4DB2-BD59-A6C34878D82A}">
                    <a16:rowId xmlns:a16="http://schemas.microsoft.com/office/drawing/2014/main" val="1752623675"/>
                  </a:ext>
                </a:extLst>
              </a:tr>
              <a:tr h="310218">
                <a:tc>
                  <a:txBody>
                    <a:bodyPr/>
                    <a:lstStyle/>
                    <a:p>
                      <a:pPr algn="ctr" fontAlgn="ctr"/>
                      <a:r>
                        <a:rPr lang="ru-RU" sz="1800" u="none" strike="noStrike">
                          <a:effectLst/>
                        </a:rPr>
                        <a:t>6</a:t>
                      </a:r>
                      <a:endParaRPr lang="ru-RU" sz="1800" b="0" i="0" u="none" strike="noStrike">
                        <a:solidFill>
                          <a:srgbClr val="000000"/>
                        </a:solidFill>
                        <a:effectLst/>
                        <a:latin typeface="Times New Roman" panose="02020603050405020304" pitchFamily="18" charset="0"/>
                      </a:endParaRPr>
                    </a:p>
                  </a:txBody>
                  <a:tcPr marL="15511" marR="15511" marT="15511" marB="0" anchor="ctr"/>
                </a:tc>
                <a:tc>
                  <a:txBody>
                    <a:bodyPr/>
                    <a:lstStyle/>
                    <a:p>
                      <a:pPr algn="ctr" fontAlgn="ctr"/>
                      <a:r>
                        <a:rPr lang="ru-RU" sz="1800" u="none" strike="noStrike">
                          <a:effectLst/>
                        </a:rPr>
                        <a:t>1</a:t>
                      </a:r>
                      <a:endParaRPr lang="ru-RU" sz="1800" b="0" i="0" u="none" strike="noStrike">
                        <a:solidFill>
                          <a:srgbClr val="000000"/>
                        </a:solidFill>
                        <a:effectLst/>
                        <a:latin typeface="Times New Roman" panose="02020603050405020304" pitchFamily="18" charset="0"/>
                      </a:endParaRPr>
                    </a:p>
                  </a:txBody>
                  <a:tcPr marL="15511" marR="15511" marT="15511" marB="0" anchor="ctr"/>
                </a:tc>
                <a:tc>
                  <a:txBody>
                    <a:bodyPr/>
                    <a:lstStyle/>
                    <a:p>
                      <a:pPr algn="ctr" fontAlgn="ctr"/>
                      <a:r>
                        <a:rPr lang="ru-RU" sz="1800" u="none" strike="noStrike">
                          <a:effectLst/>
                        </a:rPr>
                        <a:t>1</a:t>
                      </a:r>
                      <a:endParaRPr lang="ru-RU" sz="1800" b="0" i="0" u="none" strike="noStrike">
                        <a:solidFill>
                          <a:srgbClr val="000000"/>
                        </a:solidFill>
                        <a:effectLst/>
                        <a:latin typeface="Times New Roman" panose="02020603050405020304" pitchFamily="18" charset="0"/>
                      </a:endParaRPr>
                    </a:p>
                  </a:txBody>
                  <a:tcPr marL="15511" marR="15511" marT="15511" marB="0" anchor="ctr"/>
                </a:tc>
                <a:tc>
                  <a:txBody>
                    <a:bodyPr/>
                    <a:lstStyle/>
                    <a:p>
                      <a:pPr algn="ctr" fontAlgn="ctr"/>
                      <a:r>
                        <a:rPr lang="ru-RU" sz="1800" u="none" strike="noStrike" dirty="0">
                          <a:effectLst/>
                        </a:rPr>
                        <a:t>1</a:t>
                      </a:r>
                      <a:endParaRPr lang="ru-RU" sz="1800" b="0" i="0" u="none" strike="noStrike" dirty="0">
                        <a:solidFill>
                          <a:srgbClr val="000000"/>
                        </a:solidFill>
                        <a:effectLst/>
                        <a:latin typeface="Times New Roman" panose="02020603050405020304" pitchFamily="18" charset="0"/>
                      </a:endParaRPr>
                    </a:p>
                  </a:txBody>
                  <a:tcPr marL="15511" marR="15511" marT="15511" marB="0" anchor="ctr"/>
                </a:tc>
                <a:extLst>
                  <a:ext uri="{0D108BD9-81ED-4DB2-BD59-A6C34878D82A}">
                    <a16:rowId xmlns:a16="http://schemas.microsoft.com/office/drawing/2014/main" val="2148707583"/>
                  </a:ext>
                </a:extLst>
              </a:tr>
              <a:tr h="310218">
                <a:tc>
                  <a:txBody>
                    <a:bodyPr/>
                    <a:lstStyle/>
                    <a:p>
                      <a:pPr algn="ctr" fontAlgn="ctr"/>
                      <a:r>
                        <a:rPr lang="ru-RU" sz="1800" u="none" strike="noStrike">
                          <a:effectLst/>
                        </a:rPr>
                        <a:t>5</a:t>
                      </a:r>
                      <a:endParaRPr lang="ru-RU" sz="1800" b="0" i="0" u="none" strike="noStrike">
                        <a:solidFill>
                          <a:srgbClr val="000000"/>
                        </a:solidFill>
                        <a:effectLst/>
                        <a:latin typeface="Times New Roman" panose="02020603050405020304" pitchFamily="18" charset="0"/>
                      </a:endParaRPr>
                    </a:p>
                  </a:txBody>
                  <a:tcPr marL="15511" marR="15511" marT="15511" marB="0" anchor="ctr"/>
                </a:tc>
                <a:tc>
                  <a:txBody>
                    <a:bodyPr/>
                    <a:lstStyle/>
                    <a:p>
                      <a:pPr algn="ctr" fontAlgn="ctr"/>
                      <a:r>
                        <a:rPr lang="ru-RU" sz="1800" u="none" strike="noStrike">
                          <a:effectLst/>
                        </a:rPr>
                        <a:t>1</a:t>
                      </a:r>
                      <a:endParaRPr lang="ru-RU" sz="1800" b="0" i="0" u="none" strike="noStrike">
                        <a:solidFill>
                          <a:srgbClr val="000000"/>
                        </a:solidFill>
                        <a:effectLst/>
                        <a:latin typeface="Times New Roman" panose="02020603050405020304" pitchFamily="18" charset="0"/>
                      </a:endParaRPr>
                    </a:p>
                  </a:txBody>
                  <a:tcPr marL="15511" marR="15511" marT="15511" marB="0" anchor="ctr"/>
                </a:tc>
                <a:tc>
                  <a:txBody>
                    <a:bodyPr/>
                    <a:lstStyle/>
                    <a:p>
                      <a:pPr algn="ctr" fontAlgn="ctr"/>
                      <a:r>
                        <a:rPr lang="ru-RU" sz="1800" u="none" strike="noStrike">
                          <a:effectLst/>
                        </a:rPr>
                        <a:t> </a:t>
                      </a:r>
                      <a:endParaRPr lang="ru-RU" sz="1800" b="0" i="0" u="none" strike="noStrike">
                        <a:solidFill>
                          <a:srgbClr val="000000"/>
                        </a:solidFill>
                        <a:effectLst/>
                        <a:latin typeface="Times New Roman" panose="02020603050405020304" pitchFamily="18" charset="0"/>
                      </a:endParaRPr>
                    </a:p>
                  </a:txBody>
                  <a:tcPr marL="15511" marR="15511" marT="15511" marB="0" anchor="ctr"/>
                </a:tc>
                <a:tc>
                  <a:txBody>
                    <a:bodyPr/>
                    <a:lstStyle/>
                    <a:p>
                      <a:pPr algn="ctr" fontAlgn="ctr"/>
                      <a:r>
                        <a:rPr lang="ru-RU" sz="1800" u="none" strike="noStrike" dirty="0">
                          <a:effectLst/>
                        </a:rPr>
                        <a:t> </a:t>
                      </a:r>
                      <a:endParaRPr lang="ru-RU" sz="1800" b="0" i="0" u="none" strike="noStrike" dirty="0">
                        <a:solidFill>
                          <a:srgbClr val="000000"/>
                        </a:solidFill>
                        <a:effectLst/>
                        <a:latin typeface="Times New Roman" panose="02020603050405020304" pitchFamily="18" charset="0"/>
                      </a:endParaRPr>
                    </a:p>
                  </a:txBody>
                  <a:tcPr marL="15511" marR="15511" marT="15511" marB="0" anchor="ctr"/>
                </a:tc>
                <a:extLst>
                  <a:ext uri="{0D108BD9-81ED-4DB2-BD59-A6C34878D82A}">
                    <a16:rowId xmlns:a16="http://schemas.microsoft.com/office/drawing/2014/main" val="3359421722"/>
                  </a:ext>
                </a:extLst>
              </a:tr>
            </a:tbl>
          </a:graphicData>
        </a:graphic>
      </p:graphicFrame>
      <p:graphicFrame>
        <p:nvGraphicFramePr>
          <p:cNvPr id="7" name="Таблица 6">
            <a:extLst>
              <a:ext uri="{FF2B5EF4-FFF2-40B4-BE49-F238E27FC236}">
                <a16:creationId xmlns:a16="http://schemas.microsoft.com/office/drawing/2014/main" id="{446B2587-8EE4-455A-A53C-280D71C835B2}"/>
              </a:ext>
            </a:extLst>
          </p:cNvPr>
          <p:cNvGraphicFramePr>
            <a:graphicFrameLocks noGrp="1"/>
          </p:cNvGraphicFramePr>
          <p:nvPr>
            <p:extLst>
              <p:ext uri="{D42A27DB-BD31-4B8C-83A1-F6EECF244321}">
                <p14:modId xmlns:p14="http://schemas.microsoft.com/office/powerpoint/2010/main" val="1387583537"/>
              </p:ext>
            </p:extLst>
          </p:nvPr>
        </p:nvGraphicFramePr>
        <p:xfrm>
          <a:off x="6008382" y="2938122"/>
          <a:ext cx="5627149" cy="3836688"/>
        </p:xfrm>
        <a:graphic>
          <a:graphicData uri="http://schemas.openxmlformats.org/drawingml/2006/table">
            <a:tbl>
              <a:tblPr>
                <a:tableStyleId>{5C22544A-7EE6-4342-B048-85BDC9FD1C3A}</a:tableStyleId>
              </a:tblPr>
              <a:tblGrid>
                <a:gridCol w="255598">
                  <a:extLst>
                    <a:ext uri="{9D8B030D-6E8A-4147-A177-3AD203B41FA5}">
                      <a16:colId xmlns:a16="http://schemas.microsoft.com/office/drawing/2014/main" val="4016467062"/>
                    </a:ext>
                  </a:extLst>
                </a:gridCol>
                <a:gridCol w="1661387">
                  <a:extLst>
                    <a:ext uri="{9D8B030D-6E8A-4147-A177-3AD203B41FA5}">
                      <a16:colId xmlns:a16="http://schemas.microsoft.com/office/drawing/2014/main" val="885112418"/>
                    </a:ext>
                  </a:extLst>
                </a:gridCol>
                <a:gridCol w="1234059">
                  <a:extLst>
                    <a:ext uri="{9D8B030D-6E8A-4147-A177-3AD203B41FA5}">
                      <a16:colId xmlns:a16="http://schemas.microsoft.com/office/drawing/2014/main" val="4076016358"/>
                    </a:ext>
                  </a:extLst>
                </a:gridCol>
                <a:gridCol w="1661387">
                  <a:extLst>
                    <a:ext uri="{9D8B030D-6E8A-4147-A177-3AD203B41FA5}">
                      <a16:colId xmlns:a16="http://schemas.microsoft.com/office/drawing/2014/main" val="1557492424"/>
                    </a:ext>
                  </a:extLst>
                </a:gridCol>
                <a:gridCol w="814718">
                  <a:extLst>
                    <a:ext uri="{9D8B030D-6E8A-4147-A177-3AD203B41FA5}">
                      <a16:colId xmlns:a16="http://schemas.microsoft.com/office/drawing/2014/main" val="4133022237"/>
                    </a:ext>
                  </a:extLst>
                </a:gridCol>
              </a:tblGrid>
              <a:tr h="239793">
                <a:tc>
                  <a:txBody>
                    <a:bodyPr/>
                    <a:lstStyle/>
                    <a:p>
                      <a:pPr algn="ctr" fontAlgn="ctr"/>
                      <a:r>
                        <a:rPr lang="ru-RU" sz="1400" u="none" strike="noStrike">
                          <a:effectLst/>
                        </a:rPr>
                        <a:t> </a:t>
                      </a:r>
                      <a:endParaRPr lang="ru-RU" sz="1400" b="0" i="0" u="none" strike="noStrike">
                        <a:solidFill>
                          <a:srgbClr val="000000"/>
                        </a:solidFill>
                        <a:effectLst/>
                        <a:latin typeface="Calibri" panose="020F0502020204030204" pitchFamily="34" charset="0"/>
                      </a:endParaRPr>
                    </a:p>
                  </a:txBody>
                  <a:tcPr marL="11990" marR="11990" marT="11990" marB="0" anchor="ctr"/>
                </a:tc>
                <a:tc>
                  <a:txBody>
                    <a:bodyPr/>
                    <a:lstStyle/>
                    <a:p>
                      <a:pPr algn="l" fontAlgn="ctr"/>
                      <a:r>
                        <a:rPr lang="en-US" sz="1400" u="none" strike="noStrike">
                          <a:effectLst/>
                        </a:rPr>
                        <a:t>Moscow Place</a:t>
                      </a:r>
                      <a:endParaRPr lang="en-US" sz="1400" b="0" i="0" u="none" strike="noStrike">
                        <a:solidFill>
                          <a:srgbClr val="000000"/>
                        </a:solidFill>
                        <a:effectLst/>
                        <a:latin typeface="Calibri" panose="020F0502020204030204" pitchFamily="34" charset="0"/>
                      </a:endParaRPr>
                    </a:p>
                  </a:txBody>
                  <a:tcPr marL="11990" marR="11990" marT="11990" marB="0" anchor="ctr"/>
                </a:tc>
                <a:tc>
                  <a:txBody>
                    <a:bodyPr/>
                    <a:lstStyle/>
                    <a:p>
                      <a:pPr algn="ctr" fontAlgn="ctr"/>
                      <a:r>
                        <a:rPr lang="en-US" sz="1400" u="none" strike="noStrike">
                          <a:effectLst/>
                        </a:rPr>
                        <a:t>Moscow counts</a:t>
                      </a:r>
                      <a:endParaRPr lang="en-US" sz="1400" b="0" i="0" u="none" strike="noStrike">
                        <a:solidFill>
                          <a:srgbClr val="000000"/>
                        </a:solidFill>
                        <a:effectLst/>
                        <a:latin typeface="Calibri" panose="020F0502020204030204" pitchFamily="34" charset="0"/>
                      </a:endParaRPr>
                    </a:p>
                  </a:txBody>
                  <a:tcPr marL="11990" marR="11990" marT="11990" marB="0" anchor="ctr"/>
                </a:tc>
                <a:tc>
                  <a:txBody>
                    <a:bodyPr/>
                    <a:lstStyle/>
                    <a:p>
                      <a:pPr algn="ctr" fontAlgn="ctr"/>
                      <a:r>
                        <a:rPr lang="en-US" sz="1400" u="none" strike="noStrike">
                          <a:effectLst/>
                        </a:rPr>
                        <a:t>NY Place</a:t>
                      </a:r>
                      <a:endParaRPr lang="en-US" sz="1400" b="0" i="0" u="none" strike="noStrike">
                        <a:solidFill>
                          <a:srgbClr val="000000"/>
                        </a:solidFill>
                        <a:effectLst/>
                        <a:latin typeface="Calibri" panose="020F0502020204030204" pitchFamily="34" charset="0"/>
                      </a:endParaRPr>
                    </a:p>
                  </a:txBody>
                  <a:tcPr marL="11990" marR="11990" marT="11990" marB="0" anchor="ctr"/>
                </a:tc>
                <a:tc>
                  <a:txBody>
                    <a:bodyPr/>
                    <a:lstStyle/>
                    <a:p>
                      <a:pPr algn="ctr" fontAlgn="ctr"/>
                      <a:r>
                        <a:rPr lang="en-US" sz="1400" u="none" strike="noStrike">
                          <a:effectLst/>
                        </a:rPr>
                        <a:t>NY counts</a:t>
                      </a:r>
                      <a:endParaRPr lang="en-US" sz="1400" b="0" i="0" u="none" strike="noStrike">
                        <a:solidFill>
                          <a:srgbClr val="000000"/>
                        </a:solidFill>
                        <a:effectLst/>
                        <a:latin typeface="Calibri" panose="020F0502020204030204" pitchFamily="34" charset="0"/>
                      </a:endParaRPr>
                    </a:p>
                  </a:txBody>
                  <a:tcPr marL="11990" marR="11990" marT="11990" marB="0" anchor="ctr"/>
                </a:tc>
                <a:extLst>
                  <a:ext uri="{0D108BD9-81ED-4DB2-BD59-A6C34878D82A}">
                    <a16:rowId xmlns:a16="http://schemas.microsoft.com/office/drawing/2014/main" val="1149243954"/>
                  </a:ext>
                </a:extLst>
              </a:tr>
              <a:tr h="239793">
                <a:tc>
                  <a:txBody>
                    <a:bodyPr/>
                    <a:lstStyle/>
                    <a:p>
                      <a:pPr algn="ctr" fontAlgn="ctr"/>
                      <a:r>
                        <a:rPr lang="ru-RU" sz="1400" u="none" strike="noStrike">
                          <a:effectLst/>
                        </a:rPr>
                        <a:t>0</a:t>
                      </a:r>
                      <a:endParaRPr lang="ru-RU" sz="1400" b="0" i="0" u="none" strike="noStrike">
                        <a:solidFill>
                          <a:srgbClr val="000000"/>
                        </a:solidFill>
                        <a:effectLst/>
                        <a:latin typeface="Calibri" panose="020F0502020204030204" pitchFamily="34" charset="0"/>
                      </a:endParaRPr>
                    </a:p>
                  </a:txBody>
                  <a:tcPr marL="11990" marR="11990" marT="11990" marB="0" anchor="ctr"/>
                </a:tc>
                <a:tc>
                  <a:txBody>
                    <a:bodyPr/>
                    <a:lstStyle/>
                    <a:p>
                      <a:pPr algn="ctr" fontAlgn="ctr"/>
                      <a:r>
                        <a:rPr lang="en-US" sz="1400" u="none" strike="noStrike">
                          <a:effectLst/>
                        </a:rPr>
                        <a:t>Supermarket</a:t>
                      </a:r>
                      <a:endParaRPr lang="en-US" sz="1400" b="0" i="0" u="none" strike="noStrike">
                        <a:solidFill>
                          <a:srgbClr val="000000"/>
                        </a:solidFill>
                        <a:effectLst/>
                        <a:latin typeface="Calibri" panose="020F0502020204030204" pitchFamily="34" charset="0"/>
                      </a:endParaRPr>
                    </a:p>
                  </a:txBody>
                  <a:tcPr marL="11990" marR="11990" marT="11990" marB="0" anchor="ctr"/>
                </a:tc>
                <a:tc>
                  <a:txBody>
                    <a:bodyPr/>
                    <a:lstStyle/>
                    <a:p>
                      <a:pPr algn="ctr" fontAlgn="ctr"/>
                      <a:r>
                        <a:rPr lang="ru-RU" sz="1400" u="none" strike="noStrike">
                          <a:effectLst/>
                        </a:rPr>
                        <a:t>29</a:t>
                      </a:r>
                      <a:endParaRPr lang="ru-RU" sz="1400" b="0" i="0" u="none" strike="noStrike">
                        <a:solidFill>
                          <a:srgbClr val="000000"/>
                        </a:solidFill>
                        <a:effectLst/>
                        <a:latin typeface="Calibri" panose="020F0502020204030204" pitchFamily="34" charset="0"/>
                      </a:endParaRPr>
                    </a:p>
                  </a:txBody>
                  <a:tcPr marL="11990" marR="11990" marT="11990" marB="0" anchor="ctr"/>
                </a:tc>
                <a:tc>
                  <a:txBody>
                    <a:bodyPr/>
                    <a:lstStyle/>
                    <a:p>
                      <a:pPr algn="ctr" fontAlgn="ctr"/>
                      <a:r>
                        <a:rPr lang="en-US" sz="1400" u="none" strike="noStrike">
                          <a:effectLst/>
                        </a:rPr>
                        <a:t>Pizza Place</a:t>
                      </a:r>
                      <a:endParaRPr lang="en-US" sz="1400" b="0" i="0" u="none" strike="noStrike">
                        <a:solidFill>
                          <a:srgbClr val="000000"/>
                        </a:solidFill>
                        <a:effectLst/>
                        <a:latin typeface="Calibri" panose="020F0502020204030204" pitchFamily="34" charset="0"/>
                      </a:endParaRPr>
                    </a:p>
                  </a:txBody>
                  <a:tcPr marL="11990" marR="11990" marT="11990" marB="0" anchor="ctr"/>
                </a:tc>
                <a:tc>
                  <a:txBody>
                    <a:bodyPr/>
                    <a:lstStyle/>
                    <a:p>
                      <a:pPr algn="ctr" fontAlgn="ctr"/>
                      <a:r>
                        <a:rPr lang="ru-RU" sz="1400" u="none" strike="noStrike">
                          <a:effectLst/>
                        </a:rPr>
                        <a:t>28</a:t>
                      </a:r>
                      <a:endParaRPr lang="ru-RU" sz="1400" b="0" i="0" u="none" strike="noStrike">
                        <a:solidFill>
                          <a:srgbClr val="000000"/>
                        </a:solidFill>
                        <a:effectLst/>
                        <a:latin typeface="Calibri" panose="020F0502020204030204" pitchFamily="34" charset="0"/>
                      </a:endParaRPr>
                    </a:p>
                  </a:txBody>
                  <a:tcPr marL="11990" marR="11990" marT="11990" marB="0" anchor="ctr"/>
                </a:tc>
                <a:extLst>
                  <a:ext uri="{0D108BD9-81ED-4DB2-BD59-A6C34878D82A}">
                    <a16:rowId xmlns:a16="http://schemas.microsoft.com/office/drawing/2014/main" val="220329251"/>
                  </a:ext>
                </a:extLst>
              </a:tr>
              <a:tr h="239793">
                <a:tc>
                  <a:txBody>
                    <a:bodyPr/>
                    <a:lstStyle/>
                    <a:p>
                      <a:pPr algn="ctr" fontAlgn="ctr"/>
                      <a:r>
                        <a:rPr lang="ru-RU" sz="1400" u="none" strike="noStrike">
                          <a:effectLst/>
                        </a:rPr>
                        <a:t>1</a:t>
                      </a:r>
                      <a:endParaRPr lang="ru-RU" sz="1400" b="0" i="0" u="none" strike="noStrike">
                        <a:solidFill>
                          <a:srgbClr val="000000"/>
                        </a:solidFill>
                        <a:effectLst/>
                        <a:latin typeface="Calibri" panose="020F0502020204030204" pitchFamily="34" charset="0"/>
                      </a:endParaRPr>
                    </a:p>
                  </a:txBody>
                  <a:tcPr marL="11990" marR="11990" marT="11990" marB="0" anchor="ctr"/>
                </a:tc>
                <a:tc>
                  <a:txBody>
                    <a:bodyPr/>
                    <a:lstStyle/>
                    <a:p>
                      <a:pPr algn="ctr" fontAlgn="ctr"/>
                      <a:r>
                        <a:rPr lang="en-US" sz="1400" u="none" strike="noStrike">
                          <a:effectLst/>
                        </a:rPr>
                        <a:t>Pizza Place</a:t>
                      </a:r>
                      <a:endParaRPr lang="en-US" sz="1400" b="0" i="0" u="none" strike="noStrike">
                        <a:solidFill>
                          <a:srgbClr val="000000"/>
                        </a:solidFill>
                        <a:effectLst/>
                        <a:latin typeface="Calibri" panose="020F0502020204030204" pitchFamily="34" charset="0"/>
                      </a:endParaRPr>
                    </a:p>
                  </a:txBody>
                  <a:tcPr marL="11990" marR="11990" marT="11990" marB="0" anchor="ctr"/>
                </a:tc>
                <a:tc>
                  <a:txBody>
                    <a:bodyPr/>
                    <a:lstStyle/>
                    <a:p>
                      <a:pPr algn="ctr" fontAlgn="ctr"/>
                      <a:r>
                        <a:rPr lang="ru-RU" sz="1400" u="none" strike="noStrike">
                          <a:effectLst/>
                        </a:rPr>
                        <a:t>11</a:t>
                      </a:r>
                      <a:endParaRPr lang="ru-RU" sz="1400" b="0" i="0" u="none" strike="noStrike">
                        <a:solidFill>
                          <a:srgbClr val="000000"/>
                        </a:solidFill>
                        <a:effectLst/>
                        <a:latin typeface="Calibri" panose="020F0502020204030204" pitchFamily="34" charset="0"/>
                      </a:endParaRPr>
                    </a:p>
                  </a:txBody>
                  <a:tcPr marL="11990" marR="11990" marT="11990" marB="0" anchor="ctr"/>
                </a:tc>
                <a:tc>
                  <a:txBody>
                    <a:bodyPr/>
                    <a:lstStyle/>
                    <a:p>
                      <a:pPr algn="ctr" fontAlgn="ctr"/>
                      <a:r>
                        <a:rPr lang="en-US" sz="1400" u="none" strike="noStrike">
                          <a:effectLst/>
                        </a:rPr>
                        <a:t>Deli / Bodega</a:t>
                      </a:r>
                      <a:endParaRPr lang="en-US" sz="1400" b="0" i="0" u="none" strike="noStrike">
                        <a:solidFill>
                          <a:srgbClr val="000000"/>
                        </a:solidFill>
                        <a:effectLst/>
                        <a:latin typeface="Calibri" panose="020F0502020204030204" pitchFamily="34" charset="0"/>
                      </a:endParaRPr>
                    </a:p>
                  </a:txBody>
                  <a:tcPr marL="11990" marR="11990" marT="11990" marB="0" anchor="ctr"/>
                </a:tc>
                <a:tc>
                  <a:txBody>
                    <a:bodyPr/>
                    <a:lstStyle/>
                    <a:p>
                      <a:pPr algn="ctr" fontAlgn="ctr"/>
                      <a:r>
                        <a:rPr lang="ru-RU" sz="1400" u="none" strike="noStrike">
                          <a:effectLst/>
                        </a:rPr>
                        <a:t>14</a:t>
                      </a:r>
                      <a:endParaRPr lang="ru-RU" sz="1400" b="0" i="0" u="none" strike="noStrike">
                        <a:solidFill>
                          <a:srgbClr val="000000"/>
                        </a:solidFill>
                        <a:effectLst/>
                        <a:latin typeface="Calibri" panose="020F0502020204030204" pitchFamily="34" charset="0"/>
                      </a:endParaRPr>
                    </a:p>
                  </a:txBody>
                  <a:tcPr marL="11990" marR="11990" marT="11990" marB="0" anchor="ctr"/>
                </a:tc>
                <a:extLst>
                  <a:ext uri="{0D108BD9-81ED-4DB2-BD59-A6C34878D82A}">
                    <a16:rowId xmlns:a16="http://schemas.microsoft.com/office/drawing/2014/main" val="1778113789"/>
                  </a:ext>
                </a:extLst>
              </a:tr>
              <a:tr h="239793">
                <a:tc>
                  <a:txBody>
                    <a:bodyPr/>
                    <a:lstStyle/>
                    <a:p>
                      <a:pPr algn="ctr" fontAlgn="ctr"/>
                      <a:r>
                        <a:rPr lang="ru-RU" sz="1400" u="none" strike="noStrike">
                          <a:effectLst/>
                        </a:rPr>
                        <a:t>2</a:t>
                      </a:r>
                      <a:endParaRPr lang="ru-RU" sz="1400" b="0" i="0" u="none" strike="noStrike">
                        <a:solidFill>
                          <a:srgbClr val="000000"/>
                        </a:solidFill>
                        <a:effectLst/>
                        <a:latin typeface="Calibri" panose="020F0502020204030204" pitchFamily="34" charset="0"/>
                      </a:endParaRPr>
                    </a:p>
                  </a:txBody>
                  <a:tcPr marL="11990" marR="11990" marT="11990" marB="0" anchor="ctr"/>
                </a:tc>
                <a:tc>
                  <a:txBody>
                    <a:bodyPr/>
                    <a:lstStyle/>
                    <a:p>
                      <a:pPr algn="ctr" fontAlgn="ctr"/>
                      <a:r>
                        <a:rPr lang="en-US" sz="1400" u="none" strike="noStrike">
                          <a:effectLst/>
                        </a:rPr>
                        <a:t>Gym / Fitness Center</a:t>
                      </a:r>
                      <a:endParaRPr lang="en-US" sz="1400" b="0" i="0" u="none" strike="noStrike">
                        <a:solidFill>
                          <a:srgbClr val="000000"/>
                        </a:solidFill>
                        <a:effectLst/>
                        <a:latin typeface="Calibri" panose="020F0502020204030204" pitchFamily="34" charset="0"/>
                      </a:endParaRPr>
                    </a:p>
                  </a:txBody>
                  <a:tcPr marL="11990" marR="11990" marT="11990" marB="0" anchor="ctr"/>
                </a:tc>
                <a:tc>
                  <a:txBody>
                    <a:bodyPr/>
                    <a:lstStyle/>
                    <a:p>
                      <a:pPr algn="ctr" fontAlgn="ctr"/>
                      <a:r>
                        <a:rPr lang="ru-RU" sz="1400" u="none" strike="noStrike">
                          <a:effectLst/>
                        </a:rPr>
                        <a:t>11</a:t>
                      </a:r>
                      <a:endParaRPr lang="ru-RU" sz="1400" b="0" i="0" u="none" strike="noStrike">
                        <a:solidFill>
                          <a:srgbClr val="000000"/>
                        </a:solidFill>
                        <a:effectLst/>
                        <a:latin typeface="Calibri" panose="020F0502020204030204" pitchFamily="34" charset="0"/>
                      </a:endParaRPr>
                    </a:p>
                  </a:txBody>
                  <a:tcPr marL="11990" marR="11990" marT="11990" marB="0" anchor="ctr"/>
                </a:tc>
                <a:tc>
                  <a:txBody>
                    <a:bodyPr/>
                    <a:lstStyle/>
                    <a:p>
                      <a:pPr algn="ctr" fontAlgn="ctr"/>
                      <a:r>
                        <a:rPr lang="en-US" sz="1400" u="none" strike="noStrike">
                          <a:effectLst/>
                        </a:rPr>
                        <a:t>Pharmacy</a:t>
                      </a:r>
                      <a:endParaRPr lang="en-US" sz="1400" b="0" i="0" u="none" strike="noStrike">
                        <a:solidFill>
                          <a:srgbClr val="000000"/>
                        </a:solidFill>
                        <a:effectLst/>
                        <a:latin typeface="Calibri" panose="020F0502020204030204" pitchFamily="34" charset="0"/>
                      </a:endParaRPr>
                    </a:p>
                  </a:txBody>
                  <a:tcPr marL="11990" marR="11990" marT="11990" marB="0" anchor="ctr"/>
                </a:tc>
                <a:tc>
                  <a:txBody>
                    <a:bodyPr/>
                    <a:lstStyle/>
                    <a:p>
                      <a:pPr algn="ctr" fontAlgn="ctr"/>
                      <a:r>
                        <a:rPr lang="ru-RU" sz="1400" u="none" strike="noStrike">
                          <a:effectLst/>
                        </a:rPr>
                        <a:t>13</a:t>
                      </a:r>
                      <a:endParaRPr lang="ru-RU" sz="1400" b="0" i="0" u="none" strike="noStrike">
                        <a:solidFill>
                          <a:srgbClr val="000000"/>
                        </a:solidFill>
                        <a:effectLst/>
                        <a:latin typeface="Calibri" panose="020F0502020204030204" pitchFamily="34" charset="0"/>
                      </a:endParaRPr>
                    </a:p>
                  </a:txBody>
                  <a:tcPr marL="11990" marR="11990" marT="11990" marB="0" anchor="ctr"/>
                </a:tc>
                <a:extLst>
                  <a:ext uri="{0D108BD9-81ED-4DB2-BD59-A6C34878D82A}">
                    <a16:rowId xmlns:a16="http://schemas.microsoft.com/office/drawing/2014/main" val="1876986846"/>
                  </a:ext>
                </a:extLst>
              </a:tr>
              <a:tr h="239793">
                <a:tc>
                  <a:txBody>
                    <a:bodyPr/>
                    <a:lstStyle/>
                    <a:p>
                      <a:pPr algn="ctr" fontAlgn="ctr"/>
                      <a:r>
                        <a:rPr lang="ru-RU" sz="1400" u="none" strike="noStrike">
                          <a:effectLst/>
                        </a:rPr>
                        <a:t>3</a:t>
                      </a:r>
                      <a:endParaRPr lang="ru-RU" sz="1400" b="0" i="0" u="none" strike="noStrike">
                        <a:solidFill>
                          <a:srgbClr val="000000"/>
                        </a:solidFill>
                        <a:effectLst/>
                        <a:latin typeface="Calibri" panose="020F0502020204030204" pitchFamily="34" charset="0"/>
                      </a:endParaRPr>
                    </a:p>
                  </a:txBody>
                  <a:tcPr marL="11990" marR="11990" marT="11990" marB="0" anchor="ctr"/>
                </a:tc>
                <a:tc>
                  <a:txBody>
                    <a:bodyPr/>
                    <a:lstStyle/>
                    <a:p>
                      <a:pPr algn="ctr" fontAlgn="ctr"/>
                      <a:r>
                        <a:rPr lang="en-US" sz="1400" u="none" strike="noStrike">
                          <a:effectLst/>
                        </a:rPr>
                        <a:t>Food &amp; Drink Shop</a:t>
                      </a:r>
                      <a:endParaRPr lang="en-US" sz="1400" b="0" i="0" u="none" strike="noStrike">
                        <a:solidFill>
                          <a:srgbClr val="000000"/>
                        </a:solidFill>
                        <a:effectLst/>
                        <a:latin typeface="Calibri" panose="020F0502020204030204" pitchFamily="34" charset="0"/>
                      </a:endParaRPr>
                    </a:p>
                  </a:txBody>
                  <a:tcPr marL="11990" marR="11990" marT="11990" marB="0" anchor="ctr"/>
                </a:tc>
                <a:tc>
                  <a:txBody>
                    <a:bodyPr/>
                    <a:lstStyle/>
                    <a:p>
                      <a:pPr algn="ctr" fontAlgn="ctr"/>
                      <a:r>
                        <a:rPr lang="ru-RU" sz="1400" u="none" strike="noStrike" dirty="0">
                          <a:effectLst/>
                        </a:rPr>
                        <a:t>9</a:t>
                      </a:r>
                      <a:endParaRPr lang="ru-RU" sz="1400" b="0" i="0" u="none" strike="noStrike" dirty="0">
                        <a:solidFill>
                          <a:srgbClr val="000000"/>
                        </a:solidFill>
                        <a:effectLst/>
                        <a:latin typeface="Calibri" panose="020F0502020204030204" pitchFamily="34" charset="0"/>
                      </a:endParaRPr>
                    </a:p>
                  </a:txBody>
                  <a:tcPr marL="11990" marR="11990" marT="11990" marB="0" anchor="ctr"/>
                </a:tc>
                <a:tc>
                  <a:txBody>
                    <a:bodyPr/>
                    <a:lstStyle/>
                    <a:p>
                      <a:pPr algn="ctr" fontAlgn="ctr"/>
                      <a:r>
                        <a:rPr lang="en-US" sz="1400" u="none" strike="noStrike">
                          <a:effectLst/>
                        </a:rPr>
                        <a:t>Donut Shop</a:t>
                      </a:r>
                      <a:endParaRPr lang="en-US" sz="1400" b="0" i="0" u="none" strike="noStrike">
                        <a:solidFill>
                          <a:srgbClr val="000000"/>
                        </a:solidFill>
                        <a:effectLst/>
                        <a:latin typeface="Calibri" panose="020F0502020204030204" pitchFamily="34" charset="0"/>
                      </a:endParaRPr>
                    </a:p>
                  </a:txBody>
                  <a:tcPr marL="11990" marR="11990" marT="11990" marB="0" anchor="ctr"/>
                </a:tc>
                <a:tc>
                  <a:txBody>
                    <a:bodyPr/>
                    <a:lstStyle/>
                    <a:p>
                      <a:pPr algn="ctr" fontAlgn="ctr"/>
                      <a:r>
                        <a:rPr lang="ru-RU" sz="1400" u="none" strike="noStrike">
                          <a:effectLst/>
                        </a:rPr>
                        <a:t>12</a:t>
                      </a:r>
                      <a:endParaRPr lang="ru-RU" sz="1400" b="0" i="0" u="none" strike="noStrike">
                        <a:solidFill>
                          <a:srgbClr val="000000"/>
                        </a:solidFill>
                        <a:effectLst/>
                        <a:latin typeface="Calibri" panose="020F0502020204030204" pitchFamily="34" charset="0"/>
                      </a:endParaRPr>
                    </a:p>
                  </a:txBody>
                  <a:tcPr marL="11990" marR="11990" marT="11990" marB="0" anchor="ctr"/>
                </a:tc>
                <a:extLst>
                  <a:ext uri="{0D108BD9-81ED-4DB2-BD59-A6C34878D82A}">
                    <a16:rowId xmlns:a16="http://schemas.microsoft.com/office/drawing/2014/main" val="3562730558"/>
                  </a:ext>
                </a:extLst>
              </a:tr>
              <a:tr h="239793">
                <a:tc>
                  <a:txBody>
                    <a:bodyPr/>
                    <a:lstStyle/>
                    <a:p>
                      <a:pPr algn="ctr" fontAlgn="ctr"/>
                      <a:r>
                        <a:rPr lang="ru-RU" sz="1400" u="none" strike="noStrike">
                          <a:effectLst/>
                        </a:rPr>
                        <a:t>4</a:t>
                      </a:r>
                      <a:endParaRPr lang="ru-RU" sz="1400" b="0" i="0" u="none" strike="noStrike">
                        <a:solidFill>
                          <a:srgbClr val="000000"/>
                        </a:solidFill>
                        <a:effectLst/>
                        <a:latin typeface="Calibri" panose="020F0502020204030204" pitchFamily="34" charset="0"/>
                      </a:endParaRPr>
                    </a:p>
                  </a:txBody>
                  <a:tcPr marL="11990" marR="11990" marT="11990" marB="0" anchor="ctr"/>
                </a:tc>
                <a:tc>
                  <a:txBody>
                    <a:bodyPr/>
                    <a:lstStyle/>
                    <a:p>
                      <a:pPr algn="ctr" fontAlgn="ctr"/>
                      <a:r>
                        <a:rPr lang="en-US" sz="1400" u="none" strike="noStrike">
                          <a:effectLst/>
                        </a:rPr>
                        <a:t>Cosmetics Shop</a:t>
                      </a:r>
                      <a:endParaRPr lang="en-US" sz="1400" b="0" i="0" u="none" strike="noStrike">
                        <a:solidFill>
                          <a:srgbClr val="000000"/>
                        </a:solidFill>
                        <a:effectLst/>
                        <a:latin typeface="Calibri" panose="020F0502020204030204" pitchFamily="34" charset="0"/>
                      </a:endParaRPr>
                    </a:p>
                  </a:txBody>
                  <a:tcPr marL="11990" marR="11990" marT="11990" marB="0" anchor="ctr"/>
                </a:tc>
                <a:tc>
                  <a:txBody>
                    <a:bodyPr/>
                    <a:lstStyle/>
                    <a:p>
                      <a:pPr algn="ctr" fontAlgn="ctr"/>
                      <a:r>
                        <a:rPr lang="ru-RU" sz="1400" u="none" strike="noStrike">
                          <a:effectLst/>
                        </a:rPr>
                        <a:t>7</a:t>
                      </a:r>
                      <a:endParaRPr lang="ru-RU" sz="1400" b="0" i="0" u="none" strike="noStrike">
                        <a:solidFill>
                          <a:srgbClr val="000000"/>
                        </a:solidFill>
                        <a:effectLst/>
                        <a:latin typeface="Calibri" panose="020F0502020204030204" pitchFamily="34" charset="0"/>
                      </a:endParaRPr>
                    </a:p>
                  </a:txBody>
                  <a:tcPr marL="11990" marR="11990" marT="11990" marB="0" anchor="ctr"/>
                </a:tc>
                <a:tc>
                  <a:txBody>
                    <a:bodyPr/>
                    <a:lstStyle/>
                    <a:p>
                      <a:pPr algn="ctr" fontAlgn="ctr"/>
                      <a:r>
                        <a:rPr lang="en-US" sz="1400" u="none" strike="noStrike">
                          <a:effectLst/>
                        </a:rPr>
                        <a:t>Grocery Store</a:t>
                      </a:r>
                      <a:endParaRPr lang="en-US" sz="1400" b="0" i="0" u="none" strike="noStrike">
                        <a:solidFill>
                          <a:srgbClr val="000000"/>
                        </a:solidFill>
                        <a:effectLst/>
                        <a:latin typeface="Calibri" panose="020F0502020204030204" pitchFamily="34" charset="0"/>
                      </a:endParaRPr>
                    </a:p>
                  </a:txBody>
                  <a:tcPr marL="11990" marR="11990" marT="11990" marB="0" anchor="ctr"/>
                </a:tc>
                <a:tc>
                  <a:txBody>
                    <a:bodyPr/>
                    <a:lstStyle/>
                    <a:p>
                      <a:pPr algn="ctr" fontAlgn="ctr"/>
                      <a:r>
                        <a:rPr lang="ru-RU" sz="1400" u="none" strike="noStrike">
                          <a:effectLst/>
                        </a:rPr>
                        <a:t>11</a:t>
                      </a:r>
                      <a:endParaRPr lang="ru-RU" sz="1400" b="0" i="0" u="none" strike="noStrike">
                        <a:solidFill>
                          <a:srgbClr val="000000"/>
                        </a:solidFill>
                        <a:effectLst/>
                        <a:latin typeface="Calibri" panose="020F0502020204030204" pitchFamily="34" charset="0"/>
                      </a:endParaRPr>
                    </a:p>
                  </a:txBody>
                  <a:tcPr marL="11990" marR="11990" marT="11990" marB="0" anchor="ctr"/>
                </a:tc>
                <a:extLst>
                  <a:ext uri="{0D108BD9-81ED-4DB2-BD59-A6C34878D82A}">
                    <a16:rowId xmlns:a16="http://schemas.microsoft.com/office/drawing/2014/main" val="3531934820"/>
                  </a:ext>
                </a:extLst>
              </a:tr>
              <a:tr h="239793">
                <a:tc>
                  <a:txBody>
                    <a:bodyPr/>
                    <a:lstStyle/>
                    <a:p>
                      <a:pPr algn="ctr" fontAlgn="ctr"/>
                      <a:r>
                        <a:rPr lang="ru-RU" sz="1400" u="none" strike="noStrike">
                          <a:effectLst/>
                        </a:rPr>
                        <a:t>5</a:t>
                      </a:r>
                      <a:endParaRPr lang="ru-RU" sz="1400" b="0" i="0" u="none" strike="noStrike">
                        <a:solidFill>
                          <a:srgbClr val="000000"/>
                        </a:solidFill>
                        <a:effectLst/>
                        <a:latin typeface="Calibri" panose="020F0502020204030204" pitchFamily="34" charset="0"/>
                      </a:endParaRPr>
                    </a:p>
                  </a:txBody>
                  <a:tcPr marL="11990" marR="11990" marT="11990" marB="0" anchor="ctr"/>
                </a:tc>
                <a:tc>
                  <a:txBody>
                    <a:bodyPr/>
                    <a:lstStyle/>
                    <a:p>
                      <a:pPr algn="ctr" fontAlgn="ctr"/>
                      <a:r>
                        <a:rPr lang="en-US" sz="1400" u="none" strike="noStrike">
                          <a:effectLst/>
                        </a:rPr>
                        <a:t>Fast Food Restaurant</a:t>
                      </a:r>
                      <a:endParaRPr lang="en-US" sz="1400" b="0" i="0" u="none" strike="noStrike">
                        <a:solidFill>
                          <a:srgbClr val="000000"/>
                        </a:solidFill>
                        <a:effectLst/>
                        <a:latin typeface="Calibri" panose="020F0502020204030204" pitchFamily="34" charset="0"/>
                      </a:endParaRPr>
                    </a:p>
                  </a:txBody>
                  <a:tcPr marL="11990" marR="11990" marT="11990" marB="0" anchor="ctr"/>
                </a:tc>
                <a:tc>
                  <a:txBody>
                    <a:bodyPr/>
                    <a:lstStyle/>
                    <a:p>
                      <a:pPr algn="ctr" fontAlgn="ctr"/>
                      <a:r>
                        <a:rPr lang="ru-RU" sz="1400" u="none" strike="noStrike">
                          <a:effectLst/>
                        </a:rPr>
                        <a:t>7</a:t>
                      </a:r>
                      <a:endParaRPr lang="ru-RU" sz="1400" b="0" i="0" u="none" strike="noStrike">
                        <a:solidFill>
                          <a:srgbClr val="000000"/>
                        </a:solidFill>
                        <a:effectLst/>
                        <a:latin typeface="Calibri" panose="020F0502020204030204" pitchFamily="34" charset="0"/>
                      </a:endParaRPr>
                    </a:p>
                  </a:txBody>
                  <a:tcPr marL="11990" marR="11990" marT="11990" marB="0" anchor="ctr"/>
                </a:tc>
                <a:tc>
                  <a:txBody>
                    <a:bodyPr/>
                    <a:lstStyle/>
                    <a:p>
                      <a:pPr algn="ctr" fontAlgn="ctr"/>
                      <a:r>
                        <a:rPr lang="en-US" sz="1400" u="none" strike="noStrike">
                          <a:effectLst/>
                        </a:rPr>
                        <a:t>Bus Station</a:t>
                      </a:r>
                      <a:endParaRPr lang="en-US" sz="1400" b="0" i="0" u="none" strike="noStrike">
                        <a:solidFill>
                          <a:srgbClr val="000000"/>
                        </a:solidFill>
                        <a:effectLst/>
                        <a:latin typeface="Calibri" panose="020F0502020204030204" pitchFamily="34" charset="0"/>
                      </a:endParaRPr>
                    </a:p>
                  </a:txBody>
                  <a:tcPr marL="11990" marR="11990" marT="11990" marB="0" anchor="ctr"/>
                </a:tc>
                <a:tc>
                  <a:txBody>
                    <a:bodyPr/>
                    <a:lstStyle/>
                    <a:p>
                      <a:pPr algn="ctr" fontAlgn="ctr"/>
                      <a:r>
                        <a:rPr lang="ru-RU" sz="1400" u="none" strike="noStrike">
                          <a:effectLst/>
                        </a:rPr>
                        <a:t>11</a:t>
                      </a:r>
                      <a:endParaRPr lang="ru-RU" sz="1400" b="0" i="0" u="none" strike="noStrike">
                        <a:solidFill>
                          <a:srgbClr val="000000"/>
                        </a:solidFill>
                        <a:effectLst/>
                        <a:latin typeface="Calibri" panose="020F0502020204030204" pitchFamily="34" charset="0"/>
                      </a:endParaRPr>
                    </a:p>
                  </a:txBody>
                  <a:tcPr marL="11990" marR="11990" marT="11990" marB="0" anchor="ctr"/>
                </a:tc>
                <a:extLst>
                  <a:ext uri="{0D108BD9-81ED-4DB2-BD59-A6C34878D82A}">
                    <a16:rowId xmlns:a16="http://schemas.microsoft.com/office/drawing/2014/main" val="3046708585"/>
                  </a:ext>
                </a:extLst>
              </a:tr>
              <a:tr h="239793">
                <a:tc>
                  <a:txBody>
                    <a:bodyPr/>
                    <a:lstStyle/>
                    <a:p>
                      <a:pPr algn="ctr" fontAlgn="ctr"/>
                      <a:r>
                        <a:rPr lang="ru-RU" sz="1400" u="none" strike="noStrike">
                          <a:effectLst/>
                        </a:rPr>
                        <a:t>6</a:t>
                      </a:r>
                      <a:endParaRPr lang="ru-RU" sz="1400" b="0" i="0" u="none" strike="noStrike">
                        <a:solidFill>
                          <a:srgbClr val="000000"/>
                        </a:solidFill>
                        <a:effectLst/>
                        <a:latin typeface="Calibri" panose="020F0502020204030204" pitchFamily="34" charset="0"/>
                      </a:endParaRPr>
                    </a:p>
                  </a:txBody>
                  <a:tcPr marL="11990" marR="11990" marT="11990" marB="0" anchor="ctr"/>
                </a:tc>
                <a:tc>
                  <a:txBody>
                    <a:bodyPr/>
                    <a:lstStyle/>
                    <a:p>
                      <a:pPr algn="ctr" fontAlgn="ctr"/>
                      <a:r>
                        <a:rPr lang="en-US" sz="1400" u="none" strike="noStrike">
                          <a:effectLst/>
                        </a:rPr>
                        <a:t>Park</a:t>
                      </a:r>
                      <a:endParaRPr lang="en-US" sz="1400" b="0" i="0" u="none" strike="noStrike">
                        <a:solidFill>
                          <a:srgbClr val="000000"/>
                        </a:solidFill>
                        <a:effectLst/>
                        <a:latin typeface="Calibri" panose="020F0502020204030204" pitchFamily="34" charset="0"/>
                      </a:endParaRPr>
                    </a:p>
                  </a:txBody>
                  <a:tcPr marL="11990" marR="11990" marT="11990" marB="0" anchor="ctr"/>
                </a:tc>
                <a:tc>
                  <a:txBody>
                    <a:bodyPr/>
                    <a:lstStyle/>
                    <a:p>
                      <a:pPr algn="ctr" fontAlgn="ctr"/>
                      <a:r>
                        <a:rPr lang="ru-RU" sz="1400" u="none" strike="noStrike">
                          <a:effectLst/>
                        </a:rPr>
                        <a:t>7</a:t>
                      </a:r>
                      <a:endParaRPr lang="ru-RU" sz="1400" b="0" i="0" u="none" strike="noStrike">
                        <a:solidFill>
                          <a:srgbClr val="000000"/>
                        </a:solidFill>
                        <a:effectLst/>
                        <a:latin typeface="Calibri" panose="020F0502020204030204" pitchFamily="34" charset="0"/>
                      </a:endParaRPr>
                    </a:p>
                  </a:txBody>
                  <a:tcPr marL="11990" marR="11990" marT="11990" marB="0" anchor="ctr"/>
                </a:tc>
                <a:tc>
                  <a:txBody>
                    <a:bodyPr/>
                    <a:lstStyle/>
                    <a:p>
                      <a:pPr algn="ctr" fontAlgn="ctr"/>
                      <a:r>
                        <a:rPr lang="en-US" sz="1400" u="none" strike="noStrike">
                          <a:effectLst/>
                        </a:rPr>
                        <a:t>Bank</a:t>
                      </a:r>
                      <a:endParaRPr lang="en-US" sz="1400" b="0" i="0" u="none" strike="noStrike">
                        <a:solidFill>
                          <a:srgbClr val="000000"/>
                        </a:solidFill>
                        <a:effectLst/>
                        <a:latin typeface="Calibri" panose="020F0502020204030204" pitchFamily="34" charset="0"/>
                      </a:endParaRPr>
                    </a:p>
                  </a:txBody>
                  <a:tcPr marL="11990" marR="11990" marT="11990" marB="0" anchor="ctr"/>
                </a:tc>
                <a:tc>
                  <a:txBody>
                    <a:bodyPr/>
                    <a:lstStyle/>
                    <a:p>
                      <a:pPr algn="ctr" fontAlgn="ctr"/>
                      <a:r>
                        <a:rPr lang="ru-RU" sz="1400" u="none" strike="noStrike">
                          <a:effectLst/>
                        </a:rPr>
                        <a:t>10</a:t>
                      </a:r>
                      <a:endParaRPr lang="ru-RU" sz="1400" b="0" i="0" u="none" strike="noStrike">
                        <a:solidFill>
                          <a:srgbClr val="000000"/>
                        </a:solidFill>
                        <a:effectLst/>
                        <a:latin typeface="Calibri" panose="020F0502020204030204" pitchFamily="34" charset="0"/>
                      </a:endParaRPr>
                    </a:p>
                  </a:txBody>
                  <a:tcPr marL="11990" marR="11990" marT="11990" marB="0" anchor="ctr"/>
                </a:tc>
                <a:extLst>
                  <a:ext uri="{0D108BD9-81ED-4DB2-BD59-A6C34878D82A}">
                    <a16:rowId xmlns:a16="http://schemas.microsoft.com/office/drawing/2014/main" val="3805792476"/>
                  </a:ext>
                </a:extLst>
              </a:tr>
              <a:tr h="239793">
                <a:tc>
                  <a:txBody>
                    <a:bodyPr/>
                    <a:lstStyle/>
                    <a:p>
                      <a:pPr algn="ctr" fontAlgn="ctr"/>
                      <a:r>
                        <a:rPr lang="ru-RU" sz="1400" u="none" strike="noStrike">
                          <a:effectLst/>
                        </a:rPr>
                        <a:t>7</a:t>
                      </a:r>
                      <a:endParaRPr lang="ru-RU" sz="1400" b="0" i="0" u="none" strike="noStrike">
                        <a:solidFill>
                          <a:srgbClr val="000000"/>
                        </a:solidFill>
                        <a:effectLst/>
                        <a:latin typeface="Calibri" panose="020F0502020204030204" pitchFamily="34" charset="0"/>
                      </a:endParaRPr>
                    </a:p>
                  </a:txBody>
                  <a:tcPr marL="11990" marR="11990" marT="11990" marB="0" anchor="ctr"/>
                </a:tc>
                <a:tc>
                  <a:txBody>
                    <a:bodyPr/>
                    <a:lstStyle/>
                    <a:p>
                      <a:pPr algn="ctr" fontAlgn="ctr"/>
                      <a:r>
                        <a:rPr lang="en-US" sz="1400" u="none" strike="noStrike">
                          <a:effectLst/>
                        </a:rPr>
                        <a:t>Bus Stop</a:t>
                      </a:r>
                      <a:endParaRPr lang="en-US" sz="1400" b="0" i="0" u="none" strike="noStrike">
                        <a:solidFill>
                          <a:srgbClr val="000000"/>
                        </a:solidFill>
                        <a:effectLst/>
                        <a:latin typeface="Calibri" panose="020F0502020204030204" pitchFamily="34" charset="0"/>
                      </a:endParaRPr>
                    </a:p>
                  </a:txBody>
                  <a:tcPr marL="11990" marR="11990" marT="11990" marB="0" anchor="ctr"/>
                </a:tc>
                <a:tc>
                  <a:txBody>
                    <a:bodyPr/>
                    <a:lstStyle/>
                    <a:p>
                      <a:pPr algn="ctr" fontAlgn="ctr"/>
                      <a:r>
                        <a:rPr lang="ru-RU" sz="1400" u="none" strike="noStrike">
                          <a:effectLst/>
                        </a:rPr>
                        <a:t>7</a:t>
                      </a:r>
                      <a:endParaRPr lang="ru-RU" sz="1400" b="0" i="0" u="none" strike="noStrike">
                        <a:solidFill>
                          <a:srgbClr val="000000"/>
                        </a:solidFill>
                        <a:effectLst/>
                        <a:latin typeface="Calibri" panose="020F0502020204030204" pitchFamily="34" charset="0"/>
                      </a:endParaRPr>
                    </a:p>
                  </a:txBody>
                  <a:tcPr marL="11990" marR="11990" marT="11990" marB="0" anchor="ctr"/>
                </a:tc>
                <a:tc>
                  <a:txBody>
                    <a:bodyPr/>
                    <a:lstStyle/>
                    <a:p>
                      <a:pPr algn="ctr" fontAlgn="ctr"/>
                      <a:r>
                        <a:rPr lang="en-US" sz="1400" u="none" strike="noStrike">
                          <a:effectLst/>
                        </a:rPr>
                        <a:t>Spanish Restaurant</a:t>
                      </a:r>
                      <a:endParaRPr lang="en-US" sz="1400" b="0" i="0" u="none" strike="noStrike">
                        <a:solidFill>
                          <a:srgbClr val="000000"/>
                        </a:solidFill>
                        <a:effectLst/>
                        <a:latin typeface="Calibri" panose="020F0502020204030204" pitchFamily="34" charset="0"/>
                      </a:endParaRPr>
                    </a:p>
                  </a:txBody>
                  <a:tcPr marL="11990" marR="11990" marT="11990" marB="0" anchor="ctr"/>
                </a:tc>
                <a:tc>
                  <a:txBody>
                    <a:bodyPr/>
                    <a:lstStyle/>
                    <a:p>
                      <a:pPr algn="ctr" fontAlgn="ctr"/>
                      <a:r>
                        <a:rPr lang="ru-RU" sz="1400" u="none" strike="noStrike">
                          <a:effectLst/>
                        </a:rPr>
                        <a:t>7</a:t>
                      </a:r>
                      <a:endParaRPr lang="ru-RU" sz="1400" b="0" i="0" u="none" strike="noStrike">
                        <a:solidFill>
                          <a:srgbClr val="000000"/>
                        </a:solidFill>
                        <a:effectLst/>
                        <a:latin typeface="Calibri" panose="020F0502020204030204" pitchFamily="34" charset="0"/>
                      </a:endParaRPr>
                    </a:p>
                  </a:txBody>
                  <a:tcPr marL="11990" marR="11990" marT="11990" marB="0" anchor="ctr"/>
                </a:tc>
                <a:extLst>
                  <a:ext uri="{0D108BD9-81ED-4DB2-BD59-A6C34878D82A}">
                    <a16:rowId xmlns:a16="http://schemas.microsoft.com/office/drawing/2014/main" val="546933520"/>
                  </a:ext>
                </a:extLst>
              </a:tr>
              <a:tr h="239793">
                <a:tc>
                  <a:txBody>
                    <a:bodyPr/>
                    <a:lstStyle/>
                    <a:p>
                      <a:pPr algn="ctr" fontAlgn="ctr"/>
                      <a:r>
                        <a:rPr lang="ru-RU" sz="1400" u="none" strike="noStrike">
                          <a:effectLst/>
                        </a:rPr>
                        <a:t>8</a:t>
                      </a:r>
                      <a:endParaRPr lang="ru-RU" sz="1400" b="0" i="0" u="none" strike="noStrike">
                        <a:solidFill>
                          <a:srgbClr val="000000"/>
                        </a:solidFill>
                        <a:effectLst/>
                        <a:latin typeface="Calibri" panose="020F0502020204030204" pitchFamily="34" charset="0"/>
                      </a:endParaRPr>
                    </a:p>
                  </a:txBody>
                  <a:tcPr marL="11990" marR="11990" marT="11990" marB="0" anchor="ctr"/>
                </a:tc>
                <a:tc>
                  <a:txBody>
                    <a:bodyPr/>
                    <a:lstStyle/>
                    <a:p>
                      <a:pPr algn="ctr" fontAlgn="ctr"/>
                      <a:r>
                        <a:rPr lang="en-US" sz="1400" u="none" strike="noStrike">
                          <a:effectLst/>
                        </a:rPr>
                        <a:t>Convenience Store</a:t>
                      </a:r>
                      <a:endParaRPr lang="en-US" sz="1400" b="0" i="0" u="none" strike="noStrike">
                        <a:solidFill>
                          <a:srgbClr val="000000"/>
                        </a:solidFill>
                        <a:effectLst/>
                        <a:latin typeface="Calibri" panose="020F0502020204030204" pitchFamily="34" charset="0"/>
                      </a:endParaRPr>
                    </a:p>
                  </a:txBody>
                  <a:tcPr marL="11990" marR="11990" marT="11990" marB="0" anchor="ctr"/>
                </a:tc>
                <a:tc>
                  <a:txBody>
                    <a:bodyPr/>
                    <a:lstStyle/>
                    <a:p>
                      <a:pPr algn="ctr" fontAlgn="ctr"/>
                      <a:r>
                        <a:rPr lang="ru-RU" sz="1400" u="none" strike="noStrike">
                          <a:effectLst/>
                        </a:rPr>
                        <a:t>6</a:t>
                      </a:r>
                      <a:endParaRPr lang="ru-RU" sz="1400" b="0" i="0" u="none" strike="noStrike">
                        <a:solidFill>
                          <a:srgbClr val="000000"/>
                        </a:solidFill>
                        <a:effectLst/>
                        <a:latin typeface="Calibri" panose="020F0502020204030204" pitchFamily="34" charset="0"/>
                      </a:endParaRPr>
                    </a:p>
                  </a:txBody>
                  <a:tcPr marL="11990" marR="11990" marT="11990" marB="0" anchor="ctr"/>
                </a:tc>
                <a:tc>
                  <a:txBody>
                    <a:bodyPr/>
                    <a:lstStyle/>
                    <a:p>
                      <a:pPr algn="ctr" fontAlgn="ctr"/>
                      <a:r>
                        <a:rPr lang="en-US" sz="1400" u="none" strike="noStrike">
                          <a:effectLst/>
                        </a:rPr>
                        <a:t>Italian Restaurant</a:t>
                      </a:r>
                      <a:endParaRPr lang="en-US" sz="1400" b="0" i="0" u="none" strike="noStrike">
                        <a:solidFill>
                          <a:srgbClr val="000000"/>
                        </a:solidFill>
                        <a:effectLst/>
                        <a:latin typeface="Calibri" panose="020F0502020204030204" pitchFamily="34" charset="0"/>
                      </a:endParaRPr>
                    </a:p>
                  </a:txBody>
                  <a:tcPr marL="11990" marR="11990" marT="11990" marB="0" anchor="ctr"/>
                </a:tc>
                <a:tc>
                  <a:txBody>
                    <a:bodyPr/>
                    <a:lstStyle/>
                    <a:p>
                      <a:pPr algn="ctr" fontAlgn="ctr"/>
                      <a:r>
                        <a:rPr lang="ru-RU" sz="1400" u="none" strike="noStrike">
                          <a:effectLst/>
                        </a:rPr>
                        <a:t>6</a:t>
                      </a:r>
                      <a:endParaRPr lang="ru-RU" sz="1400" b="0" i="0" u="none" strike="noStrike">
                        <a:solidFill>
                          <a:srgbClr val="000000"/>
                        </a:solidFill>
                        <a:effectLst/>
                        <a:latin typeface="Calibri" panose="020F0502020204030204" pitchFamily="34" charset="0"/>
                      </a:endParaRPr>
                    </a:p>
                  </a:txBody>
                  <a:tcPr marL="11990" marR="11990" marT="11990" marB="0" anchor="ctr"/>
                </a:tc>
                <a:extLst>
                  <a:ext uri="{0D108BD9-81ED-4DB2-BD59-A6C34878D82A}">
                    <a16:rowId xmlns:a16="http://schemas.microsoft.com/office/drawing/2014/main" val="2805946202"/>
                  </a:ext>
                </a:extLst>
              </a:tr>
              <a:tr h="239793">
                <a:tc>
                  <a:txBody>
                    <a:bodyPr/>
                    <a:lstStyle/>
                    <a:p>
                      <a:pPr algn="ctr" fontAlgn="ctr"/>
                      <a:r>
                        <a:rPr lang="ru-RU" sz="1400" u="none" strike="noStrike">
                          <a:effectLst/>
                        </a:rPr>
                        <a:t>9</a:t>
                      </a:r>
                      <a:endParaRPr lang="ru-RU" sz="1400" b="0" i="0" u="none" strike="noStrike">
                        <a:solidFill>
                          <a:srgbClr val="000000"/>
                        </a:solidFill>
                        <a:effectLst/>
                        <a:latin typeface="Calibri" panose="020F0502020204030204" pitchFamily="34" charset="0"/>
                      </a:endParaRPr>
                    </a:p>
                  </a:txBody>
                  <a:tcPr marL="11990" marR="11990" marT="11990" marB="0" anchor="ctr"/>
                </a:tc>
                <a:tc>
                  <a:txBody>
                    <a:bodyPr/>
                    <a:lstStyle/>
                    <a:p>
                      <a:pPr algn="ctr" fontAlgn="ctr"/>
                      <a:r>
                        <a:rPr lang="en-US" sz="1400" u="none" strike="noStrike">
                          <a:effectLst/>
                        </a:rPr>
                        <a:t>Pharmacy</a:t>
                      </a:r>
                      <a:endParaRPr lang="en-US" sz="1400" b="0" i="0" u="none" strike="noStrike">
                        <a:solidFill>
                          <a:srgbClr val="000000"/>
                        </a:solidFill>
                        <a:effectLst/>
                        <a:latin typeface="Calibri" panose="020F0502020204030204" pitchFamily="34" charset="0"/>
                      </a:endParaRPr>
                    </a:p>
                  </a:txBody>
                  <a:tcPr marL="11990" marR="11990" marT="11990" marB="0" anchor="ctr"/>
                </a:tc>
                <a:tc>
                  <a:txBody>
                    <a:bodyPr/>
                    <a:lstStyle/>
                    <a:p>
                      <a:pPr algn="ctr" fontAlgn="ctr"/>
                      <a:r>
                        <a:rPr lang="ru-RU" sz="1400" u="none" strike="noStrike">
                          <a:effectLst/>
                        </a:rPr>
                        <a:t>6</a:t>
                      </a:r>
                      <a:endParaRPr lang="ru-RU" sz="1400" b="0" i="0" u="none" strike="noStrike">
                        <a:solidFill>
                          <a:srgbClr val="000000"/>
                        </a:solidFill>
                        <a:effectLst/>
                        <a:latin typeface="Calibri" panose="020F0502020204030204" pitchFamily="34" charset="0"/>
                      </a:endParaRPr>
                    </a:p>
                  </a:txBody>
                  <a:tcPr marL="11990" marR="11990" marT="11990" marB="0" anchor="ctr"/>
                </a:tc>
                <a:tc>
                  <a:txBody>
                    <a:bodyPr/>
                    <a:lstStyle/>
                    <a:p>
                      <a:pPr algn="ctr" fontAlgn="ctr"/>
                      <a:r>
                        <a:rPr lang="en-US" sz="1400" u="none" strike="noStrike">
                          <a:effectLst/>
                        </a:rPr>
                        <a:t>Sandwich Place</a:t>
                      </a:r>
                      <a:endParaRPr lang="en-US" sz="1400" b="0" i="0" u="none" strike="noStrike">
                        <a:solidFill>
                          <a:srgbClr val="000000"/>
                        </a:solidFill>
                        <a:effectLst/>
                        <a:latin typeface="Calibri" panose="020F0502020204030204" pitchFamily="34" charset="0"/>
                      </a:endParaRPr>
                    </a:p>
                  </a:txBody>
                  <a:tcPr marL="11990" marR="11990" marT="11990" marB="0" anchor="ctr"/>
                </a:tc>
                <a:tc>
                  <a:txBody>
                    <a:bodyPr/>
                    <a:lstStyle/>
                    <a:p>
                      <a:pPr algn="ctr" fontAlgn="ctr"/>
                      <a:r>
                        <a:rPr lang="ru-RU" sz="1400" u="none" strike="noStrike">
                          <a:effectLst/>
                        </a:rPr>
                        <a:t>6</a:t>
                      </a:r>
                      <a:endParaRPr lang="ru-RU" sz="1400" b="0" i="0" u="none" strike="noStrike">
                        <a:solidFill>
                          <a:srgbClr val="000000"/>
                        </a:solidFill>
                        <a:effectLst/>
                        <a:latin typeface="Calibri" panose="020F0502020204030204" pitchFamily="34" charset="0"/>
                      </a:endParaRPr>
                    </a:p>
                  </a:txBody>
                  <a:tcPr marL="11990" marR="11990" marT="11990" marB="0" anchor="ctr"/>
                </a:tc>
                <a:extLst>
                  <a:ext uri="{0D108BD9-81ED-4DB2-BD59-A6C34878D82A}">
                    <a16:rowId xmlns:a16="http://schemas.microsoft.com/office/drawing/2014/main" val="4127221404"/>
                  </a:ext>
                </a:extLst>
              </a:tr>
              <a:tr h="239793">
                <a:tc>
                  <a:txBody>
                    <a:bodyPr/>
                    <a:lstStyle/>
                    <a:p>
                      <a:pPr algn="ctr" fontAlgn="ctr"/>
                      <a:r>
                        <a:rPr lang="ru-RU" sz="1400" u="none" strike="noStrike">
                          <a:effectLst/>
                        </a:rPr>
                        <a:t>10</a:t>
                      </a:r>
                      <a:endParaRPr lang="ru-RU" sz="1400" b="0" i="0" u="none" strike="noStrike">
                        <a:solidFill>
                          <a:srgbClr val="000000"/>
                        </a:solidFill>
                        <a:effectLst/>
                        <a:latin typeface="Calibri" panose="020F0502020204030204" pitchFamily="34" charset="0"/>
                      </a:endParaRPr>
                    </a:p>
                  </a:txBody>
                  <a:tcPr marL="11990" marR="11990" marT="11990" marB="0" anchor="ctr"/>
                </a:tc>
                <a:tc>
                  <a:txBody>
                    <a:bodyPr/>
                    <a:lstStyle/>
                    <a:p>
                      <a:pPr algn="ctr" fontAlgn="ctr"/>
                      <a:r>
                        <a:rPr lang="en-US" sz="1400" u="none" strike="noStrike">
                          <a:effectLst/>
                        </a:rPr>
                        <a:t>Mobile Phone Shop</a:t>
                      </a:r>
                      <a:endParaRPr lang="en-US" sz="1400" b="0" i="0" u="none" strike="noStrike">
                        <a:solidFill>
                          <a:srgbClr val="000000"/>
                        </a:solidFill>
                        <a:effectLst/>
                        <a:latin typeface="Calibri" panose="020F0502020204030204" pitchFamily="34" charset="0"/>
                      </a:endParaRPr>
                    </a:p>
                  </a:txBody>
                  <a:tcPr marL="11990" marR="11990" marT="11990" marB="0" anchor="ctr"/>
                </a:tc>
                <a:tc>
                  <a:txBody>
                    <a:bodyPr/>
                    <a:lstStyle/>
                    <a:p>
                      <a:pPr algn="ctr" fontAlgn="ctr"/>
                      <a:r>
                        <a:rPr lang="ru-RU" sz="1400" u="none" strike="noStrike">
                          <a:effectLst/>
                        </a:rPr>
                        <a:t>5</a:t>
                      </a:r>
                      <a:endParaRPr lang="ru-RU" sz="1400" b="0" i="0" u="none" strike="noStrike">
                        <a:solidFill>
                          <a:srgbClr val="000000"/>
                        </a:solidFill>
                        <a:effectLst/>
                        <a:latin typeface="Calibri" panose="020F0502020204030204" pitchFamily="34" charset="0"/>
                      </a:endParaRPr>
                    </a:p>
                  </a:txBody>
                  <a:tcPr marL="11990" marR="11990" marT="11990" marB="0" anchor="ctr"/>
                </a:tc>
                <a:tc>
                  <a:txBody>
                    <a:bodyPr/>
                    <a:lstStyle/>
                    <a:p>
                      <a:pPr algn="ctr" fontAlgn="ctr"/>
                      <a:r>
                        <a:rPr lang="en-US" sz="1400" u="none" strike="noStrike">
                          <a:effectLst/>
                        </a:rPr>
                        <a:t>Park</a:t>
                      </a:r>
                      <a:endParaRPr lang="en-US" sz="1400" b="0" i="0" u="none" strike="noStrike">
                        <a:solidFill>
                          <a:srgbClr val="000000"/>
                        </a:solidFill>
                        <a:effectLst/>
                        <a:latin typeface="Calibri" panose="020F0502020204030204" pitchFamily="34" charset="0"/>
                      </a:endParaRPr>
                    </a:p>
                  </a:txBody>
                  <a:tcPr marL="11990" marR="11990" marT="11990" marB="0" anchor="ctr"/>
                </a:tc>
                <a:tc>
                  <a:txBody>
                    <a:bodyPr/>
                    <a:lstStyle/>
                    <a:p>
                      <a:pPr algn="ctr" fontAlgn="ctr"/>
                      <a:r>
                        <a:rPr lang="ru-RU" sz="1400" u="none" strike="noStrike">
                          <a:effectLst/>
                        </a:rPr>
                        <a:t>6</a:t>
                      </a:r>
                      <a:endParaRPr lang="ru-RU" sz="1400" b="0" i="0" u="none" strike="noStrike">
                        <a:solidFill>
                          <a:srgbClr val="000000"/>
                        </a:solidFill>
                        <a:effectLst/>
                        <a:latin typeface="Calibri" panose="020F0502020204030204" pitchFamily="34" charset="0"/>
                      </a:endParaRPr>
                    </a:p>
                  </a:txBody>
                  <a:tcPr marL="11990" marR="11990" marT="11990" marB="0" anchor="ctr"/>
                </a:tc>
                <a:extLst>
                  <a:ext uri="{0D108BD9-81ED-4DB2-BD59-A6C34878D82A}">
                    <a16:rowId xmlns:a16="http://schemas.microsoft.com/office/drawing/2014/main" val="220271028"/>
                  </a:ext>
                </a:extLst>
              </a:tr>
              <a:tr h="239793">
                <a:tc>
                  <a:txBody>
                    <a:bodyPr/>
                    <a:lstStyle/>
                    <a:p>
                      <a:pPr algn="ctr" fontAlgn="ctr"/>
                      <a:r>
                        <a:rPr lang="ru-RU" sz="1400" u="none" strike="noStrike">
                          <a:effectLst/>
                        </a:rPr>
                        <a:t>11</a:t>
                      </a:r>
                      <a:endParaRPr lang="ru-RU" sz="1400" b="0" i="0" u="none" strike="noStrike">
                        <a:solidFill>
                          <a:srgbClr val="000000"/>
                        </a:solidFill>
                        <a:effectLst/>
                        <a:latin typeface="Calibri" panose="020F0502020204030204" pitchFamily="34" charset="0"/>
                      </a:endParaRPr>
                    </a:p>
                  </a:txBody>
                  <a:tcPr marL="11990" marR="11990" marT="11990" marB="0" anchor="ctr"/>
                </a:tc>
                <a:tc>
                  <a:txBody>
                    <a:bodyPr/>
                    <a:lstStyle/>
                    <a:p>
                      <a:pPr algn="ctr" fontAlgn="ctr"/>
                      <a:r>
                        <a:rPr lang="en-US" sz="1400" u="none" strike="noStrike">
                          <a:effectLst/>
                        </a:rPr>
                        <a:t>Café</a:t>
                      </a:r>
                      <a:endParaRPr lang="en-US" sz="1400" b="0" i="0" u="none" strike="noStrike">
                        <a:solidFill>
                          <a:srgbClr val="000000"/>
                        </a:solidFill>
                        <a:effectLst/>
                        <a:latin typeface="Calibri" panose="020F0502020204030204" pitchFamily="34" charset="0"/>
                      </a:endParaRPr>
                    </a:p>
                  </a:txBody>
                  <a:tcPr marL="11990" marR="11990" marT="11990" marB="0" anchor="ctr"/>
                </a:tc>
                <a:tc>
                  <a:txBody>
                    <a:bodyPr/>
                    <a:lstStyle/>
                    <a:p>
                      <a:pPr algn="ctr" fontAlgn="ctr"/>
                      <a:r>
                        <a:rPr lang="ru-RU" sz="1400" u="none" strike="noStrike">
                          <a:effectLst/>
                        </a:rPr>
                        <a:t>5</a:t>
                      </a:r>
                      <a:endParaRPr lang="ru-RU" sz="1400" b="0" i="0" u="none" strike="noStrike">
                        <a:solidFill>
                          <a:srgbClr val="000000"/>
                        </a:solidFill>
                        <a:effectLst/>
                        <a:latin typeface="Calibri" panose="020F0502020204030204" pitchFamily="34" charset="0"/>
                      </a:endParaRPr>
                    </a:p>
                  </a:txBody>
                  <a:tcPr marL="11990" marR="11990" marT="11990" marB="0" anchor="ctr"/>
                </a:tc>
                <a:tc>
                  <a:txBody>
                    <a:bodyPr/>
                    <a:lstStyle/>
                    <a:p>
                      <a:pPr algn="ctr" fontAlgn="ctr"/>
                      <a:r>
                        <a:rPr lang="en-US" sz="1400" u="none" strike="noStrike">
                          <a:effectLst/>
                        </a:rPr>
                        <a:t>Fast Food Restaurant</a:t>
                      </a:r>
                      <a:endParaRPr lang="en-US" sz="1400" b="0" i="0" u="none" strike="noStrike">
                        <a:solidFill>
                          <a:srgbClr val="000000"/>
                        </a:solidFill>
                        <a:effectLst/>
                        <a:latin typeface="Calibri" panose="020F0502020204030204" pitchFamily="34" charset="0"/>
                      </a:endParaRPr>
                    </a:p>
                  </a:txBody>
                  <a:tcPr marL="11990" marR="11990" marT="11990" marB="0" anchor="ctr"/>
                </a:tc>
                <a:tc>
                  <a:txBody>
                    <a:bodyPr/>
                    <a:lstStyle/>
                    <a:p>
                      <a:pPr algn="ctr" fontAlgn="ctr"/>
                      <a:r>
                        <a:rPr lang="ru-RU" sz="1400" u="none" strike="noStrike">
                          <a:effectLst/>
                        </a:rPr>
                        <a:t>6</a:t>
                      </a:r>
                      <a:endParaRPr lang="ru-RU" sz="1400" b="0" i="0" u="none" strike="noStrike">
                        <a:solidFill>
                          <a:srgbClr val="000000"/>
                        </a:solidFill>
                        <a:effectLst/>
                        <a:latin typeface="Calibri" panose="020F0502020204030204" pitchFamily="34" charset="0"/>
                      </a:endParaRPr>
                    </a:p>
                  </a:txBody>
                  <a:tcPr marL="11990" marR="11990" marT="11990" marB="0" anchor="ctr"/>
                </a:tc>
                <a:extLst>
                  <a:ext uri="{0D108BD9-81ED-4DB2-BD59-A6C34878D82A}">
                    <a16:rowId xmlns:a16="http://schemas.microsoft.com/office/drawing/2014/main" val="2722997022"/>
                  </a:ext>
                </a:extLst>
              </a:tr>
              <a:tr h="239793">
                <a:tc>
                  <a:txBody>
                    <a:bodyPr/>
                    <a:lstStyle/>
                    <a:p>
                      <a:pPr algn="ctr" fontAlgn="ctr"/>
                      <a:r>
                        <a:rPr lang="ru-RU" sz="1400" u="none" strike="noStrike">
                          <a:effectLst/>
                        </a:rPr>
                        <a:t>12</a:t>
                      </a:r>
                      <a:endParaRPr lang="ru-RU" sz="1400" b="0" i="0" u="none" strike="noStrike">
                        <a:solidFill>
                          <a:srgbClr val="000000"/>
                        </a:solidFill>
                        <a:effectLst/>
                        <a:latin typeface="Calibri" panose="020F0502020204030204" pitchFamily="34" charset="0"/>
                      </a:endParaRPr>
                    </a:p>
                  </a:txBody>
                  <a:tcPr marL="11990" marR="11990" marT="11990" marB="0" anchor="ctr"/>
                </a:tc>
                <a:tc>
                  <a:txBody>
                    <a:bodyPr/>
                    <a:lstStyle/>
                    <a:p>
                      <a:pPr algn="ctr" fontAlgn="ctr"/>
                      <a:r>
                        <a:rPr lang="en-US" sz="1400" u="none" strike="noStrike">
                          <a:effectLst/>
                        </a:rPr>
                        <a:t>Sushi Restaurant</a:t>
                      </a:r>
                      <a:endParaRPr lang="en-US" sz="1400" b="0" i="0" u="none" strike="noStrike">
                        <a:solidFill>
                          <a:srgbClr val="000000"/>
                        </a:solidFill>
                        <a:effectLst/>
                        <a:latin typeface="Calibri" panose="020F0502020204030204" pitchFamily="34" charset="0"/>
                      </a:endParaRPr>
                    </a:p>
                  </a:txBody>
                  <a:tcPr marL="11990" marR="11990" marT="11990" marB="0" anchor="ctr"/>
                </a:tc>
                <a:tc>
                  <a:txBody>
                    <a:bodyPr/>
                    <a:lstStyle/>
                    <a:p>
                      <a:pPr algn="ctr" fontAlgn="ctr"/>
                      <a:r>
                        <a:rPr lang="ru-RU" sz="1400" u="none" strike="noStrike">
                          <a:effectLst/>
                        </a:rPr>
                        <a:t>5</a:t>
                      </a:r>
                      <a:endParaRPr lang="ru-RU" sz="1400" b="0" i="0" u="none" strike="noStrike">
                        <a:solidFill>
                          <a:srgbClr val="000000"/>
                        </a:solidFill>
                        <a:effectLst/>
                        <a:latin typeface="Calibri" panose="020F0502020204030204" pitchFamily="34" charset="0"/>
                      </a:endParaRPr>
                    </a:p>
                  </a:txBody>
                  <a:tcPr marL="11990" marR="11990" marT="11990" marB="0" anchor="ctr"/>
                </a:tc>
                <a:tc>
                  <a:txBody>
                    <a:bodyPr/>
                    <a:lstStyle/>
                    <a:p>
                      <a:pPr algn="ctr" fontAlgn="ctr"/>
                      <a:r>
                        <a:rPr lang="en-US" sz="1400" u="none" strike="noStrike">
                          <a:effectLst/>
                        </a:rPr>
                        <a:t>Chinese Restaurant</a:t>
                      </a:r>
                      <a:endParaRPr lang="en-US" sz="1400" b="0" i="0" u="none" strike="noStrike">
                        <a:solidFill>
                          <a:srgbClr val="000000"/>
                        </a:solidFill>
                        <a:effectLst/>
                        <a:latin typeface="Calibri" panose="020F0502020204030204" pitchFamily="34" charset="0"/>
                      </a:endParaRPr>
                    </a:p>
                  </a:txBody>
                  <a:tcPr marL="11990" marR="11990" marT="11990" marB="0" anchor="ctr"/>
                </a:tc>
                <a:tc>
                  <a:txBody>
                    <a:bodyPr/>
                    <a:lstStyle/>
                    <a:p>
                      <a:pPr algn="ctr" fontAlgn="ctr"/>
                      <a:r>
                        <a:rPr lang="ru-RU" sz="1400" u="none" strike="noStrike">
                          <a:effectLst/>
                        </a:rPr>
                        <a:t>6</a:t>
                      </a:r>
                      <a:endParaRPr lang="ru-RU" sz="1400" b="0" i="0" u="none" strike="noStrike">
                        <a:solidFill>
                          <a:srgbClr val="000000"/>
                        </a:solidFill>
                        <a:effectLst/>
                        <a:latin typeface="Calibri" panose="020F0502020204030204" pitchFamily="34" charset="0"/>
                      </a:endParaRPr>
                    </a:p>
                  </a:txBody>
                  <a:tcPr marL="11990" marR="11990" marT="11990" marB="0" anchor="ctr"/>
                </a:tc>
                <a:extLst>
                  <a:ext uri="{0D108BD9-81ED-4DB2-BD59-A6C34878D82A}">
                    <a16:rowId xmlns:a16="http://schemas.microsoft.com/office/drawing/2014/main" val="2006117835"/>
                  </a:ext>
                </a:extLst>
              </a:tr>
              <a:tr h="239793">
                <a:tc>
                  <a:txBody>
                    <a:bodyPr/>
                    <a:lstStyle/>
                    <a:p>
                      <a:pPr algn="ctr" fontAlgn="ctr"/>
                      <a:r>
                        <a:rPr lang="ru-RU" sz="1400" u="none" strike="noStrike">
                          <a:effectLst/>
                        </a:rPr>
                        <a:t>13</a:t>
                      </a:r>
                      <a:endParaRPr lang="ru-RU" sz="1400" b="0" i="0" u="none" strike="noStrike">
                        <a:solidFill>
                          <a:srgbClr val="000000"/>
                        </a:solidFill>
                        <a:effectLst/>
                        <a:latin typeface="Calibri" panose="020F0502020204030204" pitchFamily="34" charset="0"/>
                      </a:endParaRPr>
                    </a:p>
                  </a:txBody>
                  <a:tcPr marL="11990" marR="11990" marT="11990" marB="0" anchor="ctr"/>
                </a:tc>
                <a:tc>
                  <a:txBody>
                    <a:bodyPr/>
                    <a:lstStyle/>
                    <a:p>
                      <a:pPr algn="ctr" fontAlgn="ctr"/>
                      <a:r>
                        <a:rPr lang="en-US" sz="1400" u="none" strike="noStrike">
                          <a:effectLst/>
                        </a:rPr>
                        <a:t>Coffee Shop</a:t>
                      </a:r>
                      <a:endParaRPr lang="en-US" sz="1400" b="0" i="0" u="none" strike="noStrike">
                        <a:solidFill>
                          <a:srgbClr val="000000"/>
                        </a:solidFill>
                        <a:effectLst/>
                        <a:latin typeface="Calibri" panose="020F0502020204030204" pitchFamily="34" charset="0"/>
                      </a:endParaRPr>
                    </a:p>
                  </a:txBody>
                  <a:tcPr marL="11990" marR="11990" marT="11990" marB="0" anchor="ctr"/>
                </a:tc>
                <a:tc>
                  <a:txBody>
                    <a:bodyPr/>
                    <a:lstStyle/>
                    <a:p>
                      <a:pPr algn="ctr" fontAlgn="ctr"/>
                      <a:r>
                        <a:rPr lang="ru-RU" sz="1400" u="none" strike="noStrike">
                          <a:effectLst/>
                        </a:rPr>
                        <a:t>4</a:t>
                      </a:r>
                      <a:endParaRPr lang="ru-RU" sz="1400" b="0" i="0" u="none" strike="noStrike">
                        <a:solidFill>
                          <a:srgbClr val="000000"/>
                        </a:solidFill>
                        <a:effectLst/>
                        <a:latin typeface="Calibri" panose="020F0502020204030204" pitchFamily="34" charset="0"/>
                      </a:endParaRPr>
                    </a:p>
                  </a:txBody>
                  <a:tcPr marL="11990" marR="11990" marT="11990" marB="0" anchor="ctr"/>
                </a:tc>
                <a:tc>
                  <a:txBody>
                    <a:bodyPr/>
                    <a:lstStyle/>
                    <a:p>
                      <a:pPr algn="ctr" fontAlgn="ctr"/>
                      <a:r>
                        <a:rPr lang="en-US" sz="1400" u="none" strike="noStrike">
                          <a:effectLst/>
                        </a:rPr>
                        <a:t>Supermarket</a:t>
                      </a:r>
                      <a:endParaRPr lang="en-US" sz="1400" b="0" i="0" u="none" strike="noStrike">
                        <a:solidFill>
                          <a:srgbClr val="000000"/>
                        </a:solidFill>
                        <a:effectLst/>
                        <a:latin typeface="Calibri" panose="020F0502020204030204" pitchFamily="34" charset="0"/>
                      </a:endParaRPr>
                    </a:p>
                  </a:txBody>
                  <a:tcPr marL="11990" marR="11990" marT="11990" marB="0" anchor="ctr"/>
                </a:tc>
                <a:tc>
                  <a:txBody>
                    <a:bodyPr/>
                    <a:lstStyle/>
                    <a:p>
                      <a:pPr algn="ctr" fontAlgn="ctr"/>
                      <a:r>
                        <a:rPr lang="ru-RU" sz="1400" u="none" strike="noStrike">
                          <a:effectLst/>
                        </a:rPr>
                        <a:t>5</a:t>
                      </a:r>
                      <a:endParaRPr lang="ru-RU" sz="1400" b="0" i="0" u="none" strike="noStrike">
                        <a:solidFill>
                          <a:srgbClr val="000000"/>
                        </a:solidFill>
                        <a:effectLst/>
                        <a:latin typeface="Calibri" panose="020F0502020204030204" pitchFamily="34" charset="0"/>
                      </a:endParaRPr>
                    </a:p>
                  </a:txBody>
                  <a:tcPr marL="11990" marR="11990" marT="11990" marB="0" anchor="ctr"/>
                </a:tc>
                <a:extLst>
                  <a:ext uri="{0D108BD9-81ED-4DB2-BD59-A6C34878D82A}">
                    <a16:rowId xmlns:a16="http://schemas.microsoft.com/office/drawing/2014/main" val="105248803"/>
                  </a:ext>
                </a:extLst>
              </a:tr>
              <a:tr h="239793">
                <a:tc>
                  <a:txBody>
                    <a:bodyPr/>
                    <a:lstStyle/>
                    <a:p>
                      <a:pPr algn="ctr" fontAlgn="ctr"/>
                      <a:r>
                        <a:rPr lang="ru-RU" sz="1400" u="none" strike="noStrike">
                          <a:effectLst/>
                        </a:rPr>
                        <a:t>14</a:t>
                      </a:r>
                      <a:endParaRPr lang="ru-RU" sz="1400" b="0" i="0" u="none" strike="noStrike">
                        <a:solidFill>
                          <a:srgbClr val="000000"/>
                        </a:solidFill>
                        <a:effectLst/>
                        <a:latin typeface="Calibri" panose="020F0502020204030204" pitchFamily="34" charset="0"/>
                      </a:endParaRPr>
                    </a:p>
                  </a:txBody>
                  <a:tcPr marL="11990" marR="11990" marT="11990" marB="0" anchor="ctr"/>
                </a:tc>
                <a:tc>
                  <a:txBody>
                    <a:bodyPr/>
                    <a:lstStyle/>
                    <a:p>
                      <a:pPr algn="ctr" fontAlgn="ctr"/>
                      <a:r>
                        <a:rPr lang="en-US" sz="1400" u="none" strike="noStrike">
                          <a:effectLst/>
                        </a:rPr>
                        <a:t>Soccer Field</a:t>
                      </a:r>
                      <a:endParaRPr lang="en-US" sz="1400" b="0" i="0" u="none" strike="noStrike">
                        <a:solidFill>
                          <a:srgbClr val="000000"/>
                        </a:solidFill>
                        <a:effectLst/>
                        <a:latin typeface="Calibri" panose="020F0502020204030204" pitchFamily="34" charset="0"/>
                      </a:endParaRPr>
                    </a:p>
                  </a:txBody>
                  <a:tcPr marL="11990" marR="11990" marT="11990" marB="0" anchor="ctr"/>
                </a:tc>
                <a:tc>
                  <a:txBody>
                    <a:bodyPr/>
                    <a:lstStyle/>
                    <a:p>
                      <a:pPr algn="ctr" fontAlgn="ctr"/>
                      <a:r>
                        <a:rPr lang="ru-RU" sz="1400" u="none" strike="noStrike">
                          <a:effectLst/>
                        </a:rPr>
                        <a:t>4</a:t>
                      </a:r>
                      <a:endParaRPr lang="ru-RU" sz="1400" b="0" i="0" u="none" strike="noStrike">
                        <a:solidFill>
                          <a:srgbClr val="000000"/>
                        </a:solidFill>
                        <a:effectLst/>
                        <a:latin typeface="Calibri" panose="020F0502020204030204" pitchFamily="34" charset="0"/>
                      </a:endParaRPr>
                    </a:p>
                  </a:txBody>
                  <a:tcPr marL="11990" marR="11990" marT="11990" marB="0" anchor="ctr"/>
                </a:tc>
                <a:tc>
                  <a:txBody>
                    <a:bodyPr/>
                    <a:lstStyle/>
                    <a:p>
                      <a:pPr algn="ctr" fontAlgn="ctr"/>
                      <a:r>
                        <a:rPr lang="en-US" sz="1400" u="none" strike="noStrike">
                          <a:effectLst/>
                        </a:rPr>
                        <a:t>Bakery</a:t>
                      </a:r>
                      <a:endParaRPr lang="en-US" sz="1400" b="0" i="0" u="none" strike="noStrike">
                        <a:solidFill>
                          <a:srgbClr val="000000"/>
                        </a:solidFill>
                        <a:effectLst/>
                        <a:latin typeface="Calibri" panose="020F0502020204030204" pitchFamily="34" charset="0"/>
                      </a:endParaRPr>
                    </a:p>
                  </a:txBody>
                  <a:tcPr marL="11990" marR="11990" marT="11990" marB="0" anchor="ctr"/>
                </a:tc>
                <a:tc>
                  <a:txBody>
                    <a:bodyPr/>
                    <a:lstStyle/>
                    <a:p>
                      <a:pPr algn="ctr" fontAlgn="ctr"/>
                      <a:r>
                        <a:rPr lang="ru-RU" sz="1400" u="none" strike="noStrike" dirty="0">
                          <a:effectLst/>
                        </a:rPr>
                        <a:t>5</a:t>
                      </a:r>
                      <a:endParaRPr lang="ru-RU" sz="1400" b="0" i="0" u="none" strike="noStrike" dirty="0">
                        <a:solidFill>
                          <a:srgbClr val="000000"/>
                        </a:solidFill>
                        <a:effectLst/>
                        <a:latin typeface="Calibri" panose="020F0502020204030204" pitchFamily="34" charset="0"/>
                      </a:endParaRPr>
                    </a:p>
                  </a:txBody>
                  <a:tcPr marL="11990" marR="11990" marT="11990" marB="0" anchor="ctr"/>
                </a:tc>
                <a:extLst>
                  <a:ext uri="{0D108BD9-81ED-4DB2-BD59-A6C34878D82A}">
                    <a16:rowId xmlns:a16="http://schemas.microsoft.com/office/drawing/2014/main" val="838378242"/>
                  </a:ext>
                </a:extLst>
              </a:tr>
            </a:tbl>
          </a:graphicData>
        </a:graphic>
      </p:graphicFrame>
      <p:sp>
        <p:nvSpPr>
          <p:cNvPr id="18" name="TextBox 17">
            <a:extLst>
              <a:ext uri="{FF2B5EF4-FFF2-40B4-BE49-F238E27FC236}">
                <a16:creationId xmlns:a16="http://schemas.microsoft.com/office/drawing/2014/main" id="{8D5AD1C7-7AE3-488D-B41E-EC4E6F79FBCC}"/>
              </a:ext>
            </a:extLst>
          </p:cNvPr>
          <p:cNvSpPr txBox="1"/>
          <p:nvPr/>
        </p:nvSpPr>
        <p:spPr>
          <a:xfrm>
            <a:off x="1246034" y="3901424"/>
            <a:ext cx="4762348" cy="1569660"/>
          </a:xfrm>
          <a:prstGeom prst="rect">
            <a:avLst/>
          </a:prstGeom>
          <a:noFill/>
        </p:spPr>
        <p:txBody>
          <a:bodyPr wrap="square">
            <a:spAutoFit/>
          </a:bodyPr>
          <a:lstStyle/>
          <a:p>
            <a:pPr marL="0" indent="0">
              <a:buNone/>
            </a:pPr>
            <a:r>
              <a:rPr lang="en-US" sz="2400" b="0" i="0" dirty="0">
                <a:solidFill>
                  <a:srgbClr val="000000"/>
                </a:solidFill>
                <a:effectLst/>
                <a:latin typeface="Helvetica" panose="020B0604020202020204" pitchFamily="34" charset="0"/>
                <a:cs typeface="Helvetica" panose="020B0604020202020204" pitchFamily="34" charset="0"/>
              </a:rPr>
              <a:t>Comparison of top 15 places of both clusters for every city will look like this:</a:t>
            </a:r>
            <a:br>
              <a:rPr lang="en-US" sz="2400" b="0" i="0" dirty="0">
                <a:solidFill>
                  <a:srgbClr val="000000"/>
                </a:solidFill>
                <a:effectLst/>
                <a:latin typeface="Helvetica" panose="020B0604020202020204" pitchFamily="34" charset="0"/>
                <a:cs typeface="Helvetica" panose="020B0604020202020204" pitchFamily="34" charset="0"/>
              </a:rPr>
            </a:br>
            <a:endParaRPr lang="ru-RU" sz="2400"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153320517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Параллакс">
  <a:themeElements>
    <a:clrScheme name="Параллакс">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Параллакс">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Параллакс">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docProps/app.xml><?xml version="1.0" encoding="utf-8"?>
<Properties xmlns="http://schemas.openxmlformats.org/officeDocument/2006/extended-properties" xmlns:vt="http://schemas.openxmlformats.org/officeDocument/2006/docPropsVTypes">
  <TotalTime>0</TotalTime>
  <Words>1106</Words>
  <Application>Microsoft Office PowerPoint</Application>
  <PresentationFormat>Широкоэкранный</PresentationFormat>
  <Paragraphs>201</Paragraphs>
  <Slides>10</Slides>
  <Notes>0</Notes>
  <HiddenSlides>0</HiddenSlides>
  <MMClips>0</MMClips>
  <ScaleCrop>false</ScaleCrop>
  <HeadingPairs>
    <vt:vector size="6" baseType="variant">
      <vt:variant>
        <vt:lpstr>Использованные шрифты</vt:lpstr>
      </vt:variant>
      <vt:variant>
        <vt:i4>7</vt:i4>
      </vt:variant>
      <vt:variant>
        <vt:lpstr>Тема</vt:lpstr>
      </vt:variant>
      <vt:variant>
        <vt:i4>1</vt:i4>
      </vt:variant>
      <vt:variant>
        <vt:lpstr>Заголовки слайдов</vt:lpstr>
      </vt:variant>
      <vt:variant>
        <vt:i4>10</vt:i4>
      </vt:variant>
    </vt:vector>
  </HeadingPairs>
  <TitlesOfParts>
    <vt:vector size="18" baseType="lpstr">
      <vt:lpstr>Helvetica Neue</vt:lpstr>
      <vt:lpstr>Arial</vt:lpstr>
      <vt:lpstr>Bradley Hand ITC</vt:lpstr>
      <vt:lpstr>Calibri</vt:lpstr>
      <vt:lpstr>Corbel</vt:lpstr>
      <vt:lpstr>Helvetica</vt:lpstr>
      <vt:lpstr>Times New Roman</vt:lpstr>
      <vt:lpstr>Параллакс</vt:lpstr>
      <vt:lpstr>Презентация PowerPoint</vt:lpstr>
      <vt:lpstr>Introduction</vt:lpstr>
      <vt:lpstr>Data</vt:lpstr>
      <vt:lpstr>Презентация PowerPoint</vt:lpstr>
      <vt:lpstr>Презентация PowerPoint</vt:lpstr>
      <vt:lpstr>Methodology </vt:lpstr>
      <vt:lpstr>Analysis</vt:lpstr>
      <vt:lpstr>Презентация PowerPoint</vt:lpstr>
      <vt:lpstr>Презентация PowerPoint</vt:lpstr>
      <vt:lpstr>Results and discussion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Pavel Antilevskii</dc:creator>
  <cp:lastModifiedBy>Pavel Antilevskii</cp:lastModifiedBy>
  <cp:revision>7</cp:revision>
  <dcterms:created xsi:type="dcterms:W3CDTF">2020-09-25T08:39:07Z</dcterms:created>
  <dcterms:modified xsi:type="dcterms:W3CDTF">2020-09-25T09:31:38Z</dcterms:modified>
</cp:coreProperties>
</file>